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Now Bold" charset="1" panose="00000800000000000000"/>
      <p:regular r:id="rId29"/>
    </p:embeddedFont>
    <p:embeddedFont>
      <p:font typeface="DM Sans Italics" charset="1" panose="00000000000000000000"/>
      <p:regular r:id="rId30"/>
    </p:embeddedFont>
    <p:embeddedFont>
      <p:font typeface="DM Sans" charset="1" panose="00000000000000000000"/>
      <p:regular r:id="rId31"/>
    </p:embeddedFont>
    <p:embeddedFont>
      <p:font typeface="DM Sans Bold" charset="1" panose="00000000000000000000"/>
      <p:regular r:id="rId32"/>
    </p:embeddedFont>
    <p:embeddedFont>
      <p:font typeface="TT Norms Bold" charset="1" panose="02000803030000020004"/>
      <p:regular r:id="rId33"/>
    </p:embeddedFont>
    <p:embeddedFont>
      <p:font typeface="TT Chocolates" charset="1" panose="02000503020000020003"/>
      <p:regular r:id="rId34"/>
    </p:embeddedFont>
    <p:embeddedFont>
      <p:font typeface="TT Chocolates Bold" charset="1" panose="020008030200000200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1.png" Type="http://schemas.openxmlformats.org/officeDocument/2006/relationships/image"/><Relationship Id="rId7" Target="../media/image45.pn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Hnt9CvmM.mp4" Type="http://schemas.openxmlformats.org/officeDocument/2006/relationships/video"/><Relationship Id="rId11" Target="../media/VAGHnt9CvmM.mp4" Type="http://schemas.microsoft.com/office/2007/relationships/media"/><Relationship Id="rId12" Target="../media/image48.png" Type="http://schemas.openxmlformats.org/officeDocument/2006/relationships/image"/><Relationship Id="rId13" Target="../media/image49.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1.png" Type="http://schemas.openxmlformats.org/officeDocument/2006/relationships/image"/><Relationship Id="rId8" Target="../media/image46.png" Type="http://schemas.openxmlformats.org/officeDocument/2006/relationships/image"/><Relationship Id="rId9" Target="../media/image4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0.jpeg" Type="http://schemas.openxmlformats.org/officeDocument/2006/relationships/image"/><Relationship Id="rId8" Target="../media/VAGHpFfiGY8.mp4" Type="http://schemas.openxmlformats.org/officeDocument/2006/relationships/video"/><Relationship Id="rId9" Target="../media/VAGHpFfiGY8.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1.jpeg" Type="http://schemas.openxmlformats.org/officeDocument/2006/relationships/image"/><Relationship Id="rId8" Target="../media/VAGHoznZ_Ec.mp4" Type="http://schemas.openxmlformats.org/officeDocument/2006/relationships/video"/><Relationship Id="rId9" Target="../media/VAGHoznZ_Ec.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46.pn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4.jpeg" Type="http://schemas.openxmlformats.org/officeDocument/2006/relationships/image"/><Relationship Id="rId8" Target="../media/VAGHnf5iJGk.mp4" Type="http://schemas.openxmlformats.org/officeDocument/2006/relationships/video"/><Relationship Id="rId9" Target="../media/VAGHnf5iJGk.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63.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https://www.youtube.com/@ReForgeMode"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63.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4.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15.jpeg" Type="http://schemas.openxmlformats.org/officeDocument/2006/relationships/image"/><Relationship Id="rId4" Target="../media/image10.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 Id="rId4" Target="../media/image10.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0.jpeg" Type="http://schemas.openxmlformats.org/officeDocument/2006/relationships/image"/><Relationship Id="rId8" Target="../media/VAGHt8vPf5I.mp4" Type="http://schemas.openxmlformats.org/officeDocument/2006/relationships/video"/><Relationship Id="rId9" Target="../media/VAGHt8vPf5I.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23.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3.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1784142" y="3134465"/>
            <a:ext cx="4018070" cy="4018070"/>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7318" t="-3787" r="223" b="-3787"/>
              </a:stretch>
            </a:blipFill>
          </p:spPr>
        </p:sp>
      </p:grpSp>
      <p:sp>
        <p:nvSpPr>
          <p:cNvPr name="Freeform 11" id="11"/>
          <p:cNvSpPr/>
          <p:nvPr/>
        </p:nvSpPr>
        <p:spPr>
          <a:xfrm flipH="false" flipV="false" rot="0">
            <a:off x="332386" y="3459758"/>
            <a:ext cx="1173233" cy="1164700"/>
          </a:xfrm>
          <a:custGeom>
            <a:avLst/>
            <a:gdLst/>
            <a:ahLst/>
            <a:cxnLst/>
            <a:rect r="r" b="b" t="t" l="l"/>
            <a:pathLst>
              <a:path h="1164700" w="1173233">
                <a:moveTo>
                  <a:pt x="0" y="0"/>
                </a:moveTo>
                <a:lnTo>
                  <a:pt x="1173233" y="0"/>
                </a:lnTo>
                <a:lnTo>
                  <a:pt x="1173233" y="1164701"/>
                </a:lnTo>
                <a:lnTo>
                  <a:pt x="0" y="11647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674634" y="4286631"/>
            <a:ext cx="7025597" cy="3797291"/>
          </a:xfrm>
          <a:prstGeom prst="rect">
            <a:avLst/>
          </a:prstGeom>
        </p:spPr>
        <p:txBody>
          <a:bodyPr anchor="t" rtlCol="false" tIns="0" lIns="0" bIns="0" rIns="0">
            <a:spAutoFit/>
          </a:bodyPr>
          <a:lstStyle/>
          <a:p>
            <a:pPr algn="l">
              <a:lnSpc>
                <a:spcPts val="14985"/>
              </a:lnSpc>
            </a:pPr>
            <a:r>
              <a:rPr lang="en-US" sz="10938">
                <a:solidFill>
                  <a:srgbClr val="B100E8"/>
                </a:solidFill>
                <a:latin typeface="Now Bold"/>
              </a:rPr>
              <a:t>FUTURA FORGE</a:t>
            </a:r>
          </a:p>
        </p:txBody>
      </p:sp>
      <p:sp>
        <p:nvSpPr>
          <p:cNvPr name="TextBox 13" id="13"/>
          <p:cNvSpPr txBox="true"/>
          <p:nvPr/>
        </p:nvSpPr>
        <p:spPr>
          <a:xfrm rot="0">
            <a:off x="1674634" y="3502311"/>
            <a:ext cx="8104203" cy="965296"/>
          </a:xfrm>
          <a:prstGeom prst="rect">
            <a:avLst/>
          </a:prstGeom>
        </p:spPr>
        <p:txBody>
          <a:bodyPr anchor="t" rtlCol="false" tIns="0" lIns="0" bIns="0" rIns="0">
            <a:spAutoFit/>
          </a:bodyPr>
          <a:lstStyle/>
          <a:p>
            <a:pPr algn="l">
              <a:lnSpc>
                <a:spcPts val="7833"/>
              </a:lnSpc>
            </a:pPr>
            <a:r>
              <a:rPr lang="en-US" sz="5635">
                <a:solidFill>
                  <a:srgbClr val="048AFF"/>
                </a:solidFill>
                <a:latin typeface="Now Bold"/>
              </a:rPr>
              <a:t>ETHEREAL ENVISIONS</a:t>
            </a:r>
          </a:p>
        </p:txBody>
      </p:sp>
      <p:sp>
        <p:nvSpPr>
          <p:cNvPr name="TextBox 14" id="14"/>
          <p:cNvSpPr txBox="true"/>
          <p:nvPr/>
        </p:nvSpPr>
        <p:spPr>
          <a:xfrm rot="0">
            <a:off x="173595" y="186223"/>
            <a:ext cx="7827699" cy="435778"/>
          </a:xfrm>
          <a:prstGeom prst="rect">
            <a:avLst/>
          </a:prstGeom>
        </p:spPr>
        <p:txBody>
          <a:bodyPr anchor="t" rtlCol="false" tIns="0" lIns="0" bIns="0" rIns="0">
            <a:spAutoFit/>
          </a:bodyPr>
          <a:lstStyle/>
          <a:p>
            <a:pPr algn="l" marL="0" indent="0" lvl="0">
              <a:lnSpc>
                <a:spcPts val="3583"/>
              </a:lnSpc>
              <a:spcBef>
                <a:spcPct val="0"/>
              </a:spcBef>
            </a:pPr>
            <a:r>
              <a:rPr lang="en-US" sz="2913">
                <a:solidFill>
                  <a:srgbClr val="FFFAEB"/>
                </a:solidFill>
                <a:latin typeface="DM Sans Italics"/>
              </a:rPr>
              <a:t>Presented by: Ethereal Envisions</a:t>
            </a:r>
          </a:p>
        </p:txBody>
      </p:sp>
      <p:sp>
        <p:nvSpPr>
          <p:cNvPr name="TextBox 15" id="15"/>
          <p:cNvSpPr txBox="true"/>
          <p:nvPr/>
        </p:nvSpPr>
        <p:spPr>
          <a:xfrm rot="0">
            <a:off x="10634077" y="7693572"/>
            <a:ext cx="6318200"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Unleash Your Imagination, Craft the Future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4" id="4"/>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5" id="5"/>
          <p:cNvGrpSpPr/>
          <p:nvPr/>
        </p:nvGrpSpPr>
        <p:grpSpPr>
          <a:xfrm rot="0">
            <a:off x="1110852" y="1142704"/>
            <a:ext cx="3973774" cy="8551644"/>
            <a:chOff x="0" y="0"/>
            <a:chExt cx="1046591" cy="2252285"/>
          </a:xfrm>
        </p:grpSpPr>
        <p:sp>
          <p:nvSpPr>
            <p:cNvPr name="Freeform 6" id="6"/>
            <p:cNvSpPr/>
            <p:nvPr/>
          </p:nvSpPr>
          <p:spPr>
            <a:xfrm flipH="false" flipV="false" rot="0">
              <a:off x="0" y="0"/>
              <a:ext cx="1046591" cy="2252285"/>
            </a:xfrm>
            <a:custGeom>
              <a:avLst/>
              <a:gdLst/>
              <a:ahLst/>
              <a:cxnLst/>
              <a:rect r="r" b="b" t="t" l="l"/>
              <a:pathLst>
                <a:path h="2252285" w="1046591">
                  <a:moveTo>
                    <a:pt x="31172" y="0"/>
                  </a:moveTo>
                  <a:lnTo>
                    <a:pt x="1015419" y="0"/>
                  </a:lnTo>
                  <a:cubicBezTo>
                    <a:pt x="1023686" y="0"/>
                    <a:pt x="1031615" y="3284"/>
                    <a:pt x="1037461" y="9130"/>
                  </a:cubicBezTo>
                  <a:cubicBezTo>
                    <a:pt x="1043306" y="14976"/>
                    <a:pt x="1046591" y="22905"/>
                    <a:pt x="1046591" y="31172"/>
                  </a:cubicBezTo>
                  <a:lnTo>
                    <a:pt x="1046591" y="2221113"/>
                  </a:lnTo>
                  <a:cubicBezTo>
                    <a:pt x="1046591" y="2238329"/>
                    <a:pt x="1032634" y="2252285"/>
                    <a:pt x="1015419" y="2252285"/>
                  </a:cubicBezTo>
                  <a:lnTo>
                    <a:pt x="31172" y="2252285"/>
                  </a:lnTo>
                  <a:cubicBezTo>
                    <a:pt x="13956" y="2252285"/>
                    <a:pt x="0" y="2238329"/>
                    <a:pt x="0" y="2221113"/>
                  </a:cubicBezTo>
                  <a:lnTo>
                    <a:pt x="0" y="31172"/>
                  </a:lnTo>
                  <a:cubicBezTo>
                    <a:pt x="0" y="13956"/>
                    <a:pt x="13956" y="0"/>
                    <a:pt x="3117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7" id="7"/>
            <p:cNvSpPr txBox="true"/>
            <p:nvPr/>
          </p:nvSpPr>
          <p:spPr>
            <a:xfrm>
              <a:off x="0" y="-9525"/>
              <a:ext cx="1046591" cy="2261810"/>
            </a:xfrm>
            <a:prstGeom prst="rect">
              <a:avLst/>
            </a:prstGeom>
          </p:spPr>
          <p:txBody>
            <a:bodyPr anchor="ctr" rtlCol="false" tIns="50800" lIns="50800" bIns="50800" rIns="50800"/>
            <a:lstStyle/>
            <a:p>
              <a:pPr algn="ctr">
                <a:lnSpc>
                  <a:spcPts val="3131"/>
                </a:lnSpc>
              </a:pPr>
            </a:p>
          </p:txBody>
        </p:sp>
      </p:grpSp>
      <p:grpSp>
        <p:nvGrpSpPr>
          <p:cNvPr name="Group 8" id="8"/>
          <p:cNvGrpSpPr>
            <a:grpSpLocks noChangeAspect="true"/>
          </p:cNvGrpSpPr>
          <p:nvPr/>
        </p:nvGrpSpPr>
        <p:grpSpPr>
          <a:xfrm rot="0">
            <a:off x="-2878546" y="3596887"/>
            <a:ext cx="2878546" cy="2878546"/>
            <a:chOff x="0" y="0"/>
            <a:chExt cx="6350000" cy="6350000"/>
          </a:xfrm>
        </p:grpSpPr>
        <p:sp>
          <p:nvSpPr>
            <p:cNvPr name="Freeform 9" id="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11" id="11"/>
          <p:cNvSpPr txBox="true"/>
          <p:nvPr/>
        </p:nvSpPr>
        <p:spPr>
          <a:xfrm rot="0">
            <a:off x="4406629" y="52827"/>
            <a:ext cx="9474742"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Search page</a:t>
            </a:r>
          </a:p>
        </p:txBody>
      </p:sp>
      <p:sp>
        <p:nvSpPr>
          <p:cNvPr name="Freeform 12" id="12"/>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6338169" y="2334432"/>
            <a:ext cx="8660115" cy="4726196"/>
            <a:chOff x="0" y="0"/>
            <a:chExt cx="2280853" cy="1244759"/>
          </a:xfrm>
        </p:grpSpPr>
        <p:sp>
          <p:nvSpPr>
            <p:cNvPr name="Freeform 14" id="14"/>
            <p:cNvSpPr/>
            <p:nvPr/>
          </p:nvSpPr>
          <p:spPr>
            <a:xfrm flipH="false" flipV="false" rot="0">
              <a:off x="0" y="0"/>
              <a:ext cx="2280853" cy="1244759"/>
            </a:xfrm>
            <a:custGeom>
              <a:avLst/>
              <a:gdLst/>
              <a:ahLst/>
              <a:cxnLst/>
              <a:rect r="r" b="b" t="t" l="l"/>
              <a:pathLst>
                <a:path h="1244759" w="2280853">
                  <a:moveTo>
                    <a:pt x="14304" y="0"/>
                  </a:moveTo>
                  <a:lnTo>
                    <a:pt x="2266550" y="0"/>
                  </a:lnTo>
                  <a:cubicBezTo>
                    <a:pt x="2274449" y="0"/>
                    <a:pt x="2280853" y="6404"/>
                    <a:pt x="2280853" y="14304"/>
                  </a:cubicBezTo>
                  <a:lnTo>
                    <a:pt x="2280853" y="1230456"/>
                  </a:lnTo>
                  <a:cubicBezTo>
                    <a:pt x="2280853" y="1238355"/>
                    <a:pt x="2274449" y="1244759"/>
                    <a:pt x="2266550" y="1244759"/>
                  </a:cubicBezTo>
                  <a:lnTo>
                    <a:pt x="14304" y="1244759"/>
                  </a:lnTo>
                  <a:cubicBezTo>
                    <a:pt x="6404" y="1244759"/>
                    <a:pt x="0" y="1238355"/>
                    <a:pt x="0" y="1230456"/>
                  </a:cubicBezTo>
                  <a:lnTo>
                    <a:pt x="0" y="14304"/>
                  </a:lnTo>
                  <a:cubicBezTo>
                    <a:pt x="0" y="6404"/>
                    <a:pt x="6404" y="0"/>
                    <a:pt x="14304"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5" id="15"/>
            <p:cNvSpPr txBox="true"/>
            <p:nvPr/>
          </p:nvSpPr>
          <p:spPr>
            <a:xfrm>
              <a:off x="0" y="-9525"/>
              <a:ext cx="2280853" cy="1254284"/>
            </a:xfrm>
            <a:prstGeom prst="rect">
              <a:avLst/>
            </a:prstGeom>
          </p:spPr>
          <p:txBody>
            <a:bodyPr anchor="ctr" rtlCol="false" tIns="50800" lIns="50800" bIns="50800" rIns="50800"/>
            <a:lstStyle/>
            <a:p>
              <a:pPr algn="ctr">
                <a:lnSpc>
                  <a:spcPts val="3131"/>
                </a:lnSpc>
              </a:pPr>
            </a:p>
          </p:txBody>
        </p:sp>
      </p:grpSp>
      <p:sp>
        <p:nvSpPr>
          <p:cNvPr name="TextBox 16" id="16"/>
          <p:cNvSpPr txBox="true"/>
          <p:nvPr/>
        </p:nvSpPr>
        <p:spPr>
          <a:xfrm rot="0">
            <a:off x="6959406" y="1649305"/>
            <a:ext cx="5194805" cy="432709"/>
          </a:xfrm>
          <a:prstGeom prst="rect">
            <a:avLst/>
          </a:prstGeom>
        </p:spPr>
        <p:txBody>
          <a:bodyPr anchor="t" rtlCol="false" tIns="0" lIns="0" bIns="0" rIns="0">
            <a:spAutoFit/>
          </a:bodyPr>
          <a:lstStyle/>
          <a:p>
            <a:pPr algn="l">
              <a:lnSpc>
                <a:spcPts val="3696"/>
              </a:lnSpc>
            </a:pPr>
            <a:r>
              <a:rPr lang="en-US" sz="2464">
                <a:solidFill>
                  <a:srgbClr val="B100E8"/>
                </a:solidFill>
                <a:latin typeface="TT Norms Bold"/>
              </a:rPr>
              <a:t>Search Box</a:t>
            </a:r>
          </a:p>
        </p:txBody>
      </p:sp>
      <p:grpSp>
        <p:nvGrpSpPr>
          <p:cNvPr name="Group 17" id="17"/>
          <p:cNvGrpSpPr/>
          <p:nvPr/>
        </p:nvGrpSpPr>
        <p:grpSpPr>
          <a:xfrm rot="0">
            <a:off x="6566929" y="1800868"/>
            <a:ext cx="186732" cy="18673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name="TextBox 19" id="19"/>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Freeform 20" id="20"/>
          <p:cNvSpPr/>
          <p:nvPr/>
        </p:nvSpPr>
        <p:spPr>
          <a:xfrm flipH="false" flipV="false" rot="0">
            <a:off x="1365812" y="1582977"/>
            <a:ext cx="3440001" cy="7675323"/>
          </a:xfrm>
          <a:custGeom>
            <a:avLst/>
            <a:gdLst/>
            <a:ahLst/>
            <a:cxnLst/>
            <a:rect r="r" b="b" t="t" l="l"/>
            <a:pathLst>
              <a:path h="7675323" w="3440001">
                <a:moveTo>
                  <a:pt x="0" y="0"/>
                </a:moveTo>
                <a:lnTo>
                  <a:pt x="3440002" y="0"/>
                </a:lnTo>
                <a:lnTo>
                  <a:pt x="3440002" y="7675323"/>
                </a:lnTo>
                <a:lnTo>
                  <a:pt x="0" y="7675323"/>
                </a:lnTo>
                <a:lnTo>
                  <a:pt x="0" y="0"/>
                </a:lnTo>
                <a:close/>
              </a:path>
            </a:pathLst>
          </a:custGeom>
          <a:blipFill>
            <a:blip r:embed="rId7"/>
            <a:stretch>
              <a:fillRect l="0" t="0" r="0" b="0"/>
            </a:stretch>
          </a:blipFill>
        </p:spPr>
      </p:sp>
      <p:sp>
        <p:nvSpPr>
          <p:cNvPr name="AutoShape 21" id="21"/>
          <p:cNvSpPr/>
          <p:nvPr/>
        </p:nvSpPr>
        <p:spPr>
          <a:xfrm>
            <a:off x="1933705" y="2082014"/>
            <a:ext cx="8232490" cy="0"/>
          </a:xfrm>
          <a:prstGeom prst="line">
            <a:avLst/>
          </a:prstGeom>
          <a:ln cap="flat" w="9525">
            <a:solidFill>
              <a:srgbClr val="00BF63"/>
            </a:solidFill>
            <a:prstDash val="solid"/>
            <a:headEnd type="none" len="sm" w="sm"/>
            <a:tailEnd type="none" len="sm" w="sm"/>
          </a:ln>
        </p:spPr>
      </p:sp>
      <p:sp>
        <p:nvSpPr>
          <p:cNvPr name="Freeform 22" id="22"/>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23" id="23"/>
          <p:cNvSpPr txBox="true"/>
          <p:nvPr/>
        </p:nvSpPr>
        <p:spPr>
          <a:xfrm rot="0">
            <a:off x="6600623" y="2561300"/>
            <a:ext cx="8135207" cy="4187803"/>
          </a:xfrm>
          <a:prstGeom prst="rect">
            <a:avLst/>
          </a:prstGeom>
        </p:spPr>
        <p:txBody>
          <a:bodyPr anchor="t" rtlCol="false" tIns="0" lIns="0" bIns="0" rIns="0">
            <a:spAutoFit/>
          </a:bodyPr>
          <a:lstStyle/>
          <a:p>
            <a:pPr algn="ctr">
              <a:lnSpc>
                <a:spcPts val="3729"/>
              </a:lnSpc>
            </a:pPr>
            <a:r>
              <a:rPr lang="en-US" sz="2554">
                <a:solidFill>
                  <a:srgbClr val="FFFFFF"/>
                </a:solidFill>
                <a:latin typeface="DM Sans"/>
              </a:rPr>
              <a:t>In our search UI, users are empowered with a robust and intuitive tool to explore a vast array of resources related to their projects, contributions, organizations, and more. This feature serves as a gateway to seamless discovery, allowing users to effortlessly navigate through a wealth of information, find relevant projects, identify potential collaborators, and stay informed about the latest developments in the open-source hardware community.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p:nvPr/>
        </p:nvGrpSpPr>
        <p:grpSpPr>
          <a:xfrm rot="0">
            <a:off x="1110852" y="1158990"/>
            <a:ext cx="4005971" cy="8778901"/>
            <a:chOff x="0" y="0"/>
            <a:chExt cx="1055071" cy="2312139"/>
          </a:xfrm>
        </p:grpSpPr>
        <p:sp>
          <p:nvSpPr>
            <p:cNvPr name="Freeform 5" id="5"/>
            <p:cNvSpPr/>
            <p:nvPr/>
          </p:nvSpPr>
          <p:spPr>
            <a:xfrm flipH="false" flipV="false" rot="0">
              <a:off x="0" y="0"/>
              <a:ext cx="1055071" cy="2312139"/>
            </a:xfrm>
            <a:custGeom>
              <a:avLst/>
              <a:gdLst/>
              <a:ahLst/>
              <a:cxnLst/>
              <a:rect r="r" b="b" t="t" l="l"/>
              <a:pathLst>
                <a:path h="2312139" w="1055071">
                  <a:moveTo>
                    <a:pt x="30922" y="0"/>
                  </a:moveTo>
                  <a:lnTo>
                    <a:pt x="1024149" y="0"/>
                  </a:lnTo>
                  <a:cubicBezTo>
                    <a:pt x="1032350" y="0"/>
                    <a:pt x="1040215" y="3258"/>
                    <a:pt x="1046014" y="9057"/>
                  </a:cubicBezTo>
                  <a:cubicBezTo>
                    <a:pt x="1051813" y="14856"/>
                    <a:pt x="1055071" y="22721"/>
                    <a:pt x="1055071" y="30922"/>
                  </a:cubicBezTo>
                  <a:lnTo>
                    <a:pt x="1055071" y="2281217"/>
                  </a:lnTo>
                  <a:cubicBezTo>
                    <a:pt x="1055071" y="2289418"/>
                    <a:pt x="1051813" y="2297283"/>
                    <a:pt x="1046014" y="2303082"/>
                  </a:cubicBezTo>
                  <a:cubicBezTo>
                    <a:pt x="1040215" y="2308881"/>
                    <a:pt x="1032350" y="2312139"/>
                    <a:pt x="1024149" y="2312139"/>
                  </a:cubicBezTo>
                  <a:lnTo>
                    <a:pt x="30922" y="2312139"/>
                  </a:lnTo>
                  <a:cubicBezTo>
                    <a:pt x="22721" y="2312139"/>
                    <a:pt x="14856" y="2308881"/>
                    <a:pt x="9057" y="2303082"/>
                  </a:cubicBezTo>
                  <a:cubicBezTo>
                    <a:pt x="3258" y="2297283"/>
                    <a:pt x="0" y="2289418"/>
                    <a:pt x="0" y="2281217"/>
                  </a:cubicBezTo>
                  <a:lnTo>
                    <a:pt x="0" y="30922"/>
                  </a:lnTo>
                  <a:cubicBezTo>
                    <a:pt x="0" y="22721"/>
                    <a:pt x="3258" y="14856"/>
                    <a:pt x="9057" y="9057"/>
                  </a:cubicBezTo>
                  <a:cubicBezTo>
                    <a:pt x="14856" y="3258"/>
                    <a:pt x="22721" y="0"/>
                    <a:pt x="3092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0" y="-9525"/>
              <a:ext cx="1055071" cy="2321664"/>
            </a:xfrm>
            <a:prstGeom prst="rect">
              <a:avLst/>
            </a:prstGeom>
          </p:spPr>
          <p:txBody>
            <a:bodyPr anchor="ctr" rtlCol="false" tIns="50800" lIns="50800" bIns="50800" rIns="50800"/>
            <a:lstStyle/>
            <a:p>
              <a:pPr algn="ctr">
                <a:lnSpc>
                  <a:spcPts val="3131"/>
                </a:lnSpc>
              </a:pPr>
            </a:p>
          </p:txBody>
        </p:sp>
      </p:grpSp>
      <p:grpSp>
        <p:nvGrpSpPr>
          <p:cNvPr name="Group 7" id="7"/>
          <p:cNvGrpSpPr>
            <a:grpSpLocks noChangeAspect="true"/>
          </p:cNvGrpSpPr>
          <p:nvPr/>
        </p:nvGrpSpPr>
        <p:grpSpPr>
          <a:xfrm rot="0">
            <a:off x="-2878546" y="3596887"/>
            <a:ext cx="2878546" cy="2878546"/>
            <a:chOff x="0" y="0"/>
            <a:chExt cx="6350000" cy="6350000"/>
          </a:xfrm>
        </p:grpSpPr>
        <p:sp>
          <p:nvSpPr>
            <p:cNvPr name="Freeform 8" id="8"/>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9" id="9"/>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10" id="10"/>
          <p:cNvSpPr txBox="true"/>
          <p:nvPr/>
        </p:nvSpPr>
        <p:spPr>
          <a:xfrm rot="0">
            <a:off x="4406629" y="52827"/>
            <a:ext cx="9474742"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Explore page</a:t>
            </a:r>
          </a:p>
        </p:txBody>
      </p:sp>
      <p:grpSp>
        <p:nvGrpSpPr>
          <p:cNvPr name="Group 11" id="11"/>
          <p:cNvGrpSpPr/>
          <p:nvPr/>
        </p:nvGrpSpPr>
        <p:grpSpPr>
          <a:xfrm rot="0">
            <a:off x="6566929" y="2408179"/>
            <a:ext cx="10487052" cy="5255962"/>
            <a:chOff x="0" y="0"/>
            <a:chExt cx="2762022" cy="1384286"/>
          </a:xfrm>
        </p:grpSpPr>
        <p:sp>
          <p:nvSpPr>
            <p:cNvPr name="Freeform 12" id="12"/>
            <p:cNvSpPr/>
            <p:nvPr/>
          </p:nvSpPr>
          <p:spPr>
            <a:xfrm flipH="false" flipV="false" rot="0">
              <a:off x="0" y="0"/>
              <a:ext cx="2762022" cy="1384286"/>
            </a:xfrm>
            <a:custGeom>
              <a:avLst/>
              <a:gdLst/>
              <a:ahLst/>
              <a:cxnLst/>
              <a:rect r="r" b="b" t="t" l="l"/>
              <a:pathLst>
                <a:path h="1384286" w="2762022">
                  <a:moveTo>
                    <a:pt x="11812" y="0"/>
                  </a:moveTo>
                  <a:lnTo>
                    <a:pt x="2750210" y="0"/>
                  </a:lnTo>
                  <a:cubicBezTo>
                    <a:pt x="2753343" y="0"/>
                    <a:pt x="2756347" y="1244"/>
                    <a:pt x="2758562" y="3460"/>
                  </a:cubicBezTo>
                  <a:cubicBezTo>
                    <a:pt x="2760777" y="5675"/>
                    <a:pt x="2762022" y="8679"/>
                    <a:pt x="2762022" y="11812"/>
                  </a:cubicBezTo>
                  <a:lnTo>
                    <a:pt x="2762022" y="1372474"/>
                  </a:lnTo>
                  <a:cubicBezTo>
                    <a:pt x="2762022" y="1375607"/>
                    <a:pt x="2760777" y="1378611"/>
                    <a:pt x="2758562" y="1380827"/>
                  </a:cubicBezTo>
                  <a:cubicBezTo>
                    <a:pt x="2756347" y="1383042"/>
                    <a:pt x="2753343" y="1384286"/>
                    <a:pt x="2750210" y="1384286"/>
                  </a:cubicBezTo>
                  <a:lnTo>
                    <a:pt x="11812" y="1384286"/>
                  </a:lnTo>
                  <a:cubicBezTo>
                    <a:pt x="8679" y="1384286"/>
                    <a:pt x="5675" y="1383042"/>
                    <a:pt x="3460" y="1380827"/>
                  </a:cubicBezTo>
                  <a:cubicBezTo>
                    <a:pt x="1244" y="1378611"/>
                    <a:pt x="0" y="1375607"/>
                    <a:pt x="0" y="1372474"/>
                  </a:cubicBezTo>
                  <a:lnTo>
                    <a:pt x="0" y="11812"/>
                  </a:lnTo>
                  <a:cubicBezTo>
                    <a:pt x="0" y="8679"/>
                    <a:pt x="1244" y="5675"/>
                    <a:pt x="3460" y="3460"/>
                  </a:cubicBezTo>
                  <a:cubicBezTo>
                    <a:pt x="5675" y="1244"/>
                    <a:pt x="8679" y="0"/>
                    <a:pt x="1181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3" id="13"/>
            <p:cNvSpPr txBox="true"/>
            <p:nvPr/>
          </p:nvSpPr>
          <p:spPr>
            <a:xfrm>
              <a:off x="0" y="-9525"/>
              <a:ext cx="2762022" cy="1393811"/>
            </a:xfrm>
            <a:prstGeom prst="rect">
              <a:avLst/>
            </a:prstGeom>
          </p:spPr>
          <p:txBody>
            <a:bodyPr anchor="ctr" rtlCol="false" tIns="50800" lIns="50800" bIns="50800" rIns="50800"/>
            <a:lstStyle/>
            <a:p>
              <a:pPr algn="ctr">
                <a:lnSpc>
                  <a:spcPts val="3131"/>
                </a:lnSpc>
              </a:pPr>
            </a:p>
          </p:txBody>
        </p:sp>
      </p:grpSp>
      <p:sp>
        <p:nvSpPr>
          <p:cNvPr name="Freeform 14" id="14"/>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15" id="15"/>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6959406" y="1649305"/>
            <a:ext cx="5194805" cy="432709"/>
          </a:xfrm>
          <a:prstGeom prst="rect">
            <a:avLst/>
          </a:prstGeom>
        </p:spPr>
        <p:txBody>
          <a:bodyPr anchor="t" rtlCol="false" tIns="0" lIns="0" bIns="0" rIns="0">
            <a:spAutoFit/>
          </a:bodyPr>
          <a:lstStyle/>
          <a:p>
            <a:pPr algn="l">
              <a:lnSpc>
                <a:spcPts val="3696"/>
              </a:lnSpc>
            </a:pPr>
            <a:r>
              <a:rPr lang="en-US" sz="2464">
                <a:solidFill>
                  <a:srgbClr val="B100E8"/>
                </a:solidFill>
                <a:latin typeface="TT Norms Bold"/>
              </a:rPr>
              <a:t>Explore</a:t>
            </a:r>
          </a:p>
        </p:txBody>
      </p:sp>
      <p:grpSp>
        <p:nvGrpSpPr>
          <p:cNvPr name="Group 17" id="17"/>
          <p:cNvGrpSpPr/>
          <p:nvPr/>
        </p:nvGrpSpPr>
        <p:grpSpPr>
          <a:xfrm rot="0">
            <a:off x="6566929" y="1800868"/>
            <a:ext cx="186732" cy="18673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name="TextBox 19" id="19"/>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Freeform 20" id="20"/>
          <p:cNvSpPr/>
          <p:nvPr/>
        </p:nvSpPr>
        <p:spPr>
          <a:xfrm flipH="false" flipV="false" rot="0">
            <a:off x="1322758" y="1616345"/>
            <a:ext cx="3565573" cy="7922382"/>
          </a:xfrm>
          <a:custGeom>
            <a:avLst/>
            <a:gdLst/>
            <a:ahLst/>
            <a:cxnLst/>
            <a:rect r="r" b="b" t="t" l="l"/>
            <a:pathLst>
              <a:path h="7922382" w="3565573">
                <a:moveTo>
                  <a:pt x="0" y="0"/>
                </a:moveTo>
                <a:lnTo>
                  <a:pt x="3565573" y="0"/>
                </a:lnTo>
                <a:lnTo>
                  <a:pt x="3565573" y="7922382"/>
                </a:lnTo>
                <a:lnTo>
                  <a:pt x="0" y="7922382"/>
                </a:lnTo>
                <a:lnTo>
                  <a:pt x="0" y="0"/>
                </a:lnTo>
                <a:close/>
              </a:path>
            </a:pathLst>
          </a:custGeom>
          <a:blipFill>
            <a:blip r:embed="rId7"/>
            <a:stretch>
              <a:fillRect l="0" t="0" r="0" b="0"/>
            </a:stretch>
          </a:blipFill>
        </p:spPr>
      </p:sp>
      <p:sp>
        <p:nvSpPr>
          <p:cNvPr name="AutoShape 21" id="21"/>
          <p:cNvSpPr/>
          <p:nvPr/>
        </p:nvSpPr>
        <p:spPr>
          <a:xfrm>
            <a:off x="1933705" y="2082014"/>
            <a:ext cx="8232490" cy="0"/>
          </a:xfrm>
          <a:prstGeom prst="line">
            <a:avLst/>
          </a:prstGeom>
          <a:ln cap="flat" w="9525">
            <a:solidFill>
              <a:srgbClr val="00BF63"/>
            </a:solidFill>
            <a:prstDash val="solid"/>
            <a:headEnd type="none" len="sm" w="sm"/>
            <a:tailEnd type="none" len="sm" w="sm"/>
          </a:ln>
        </p:spPr>
      </p:sp>
      <p:sp>
        <p:nvSpPr>
          <p:cNvPr name="Freeform 22" id="22"/>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23" id="23"/>
          <p:cNvSpPr txBox="true"/>
          <p:nvPr/>
        </p:nvSpPr>
        <p:spPr>
          <a:xfrm rot="0">
            <a:off x="6753660" y="2801151"/>
            <a:ext cx="10077369" cy="4609539"/>
          </a:xfrm>
          <a:prstGeom prst="rect">
            <a:avLst/>
          </a:prstGeom>
        </p:spPr>
        <p:txBody>
          <a:bodyPr anchor="t" rtlCol="false" tIns="0" lIns="0" bIns="0" rIns="0">
            <a:spAutoFit/>
          </a:bodyPr>
          <a:lstStyle/>
          <a:p>
            <a:pPr algn="ctr">
              <a:lnSpc>
                <a:spcPts val="3699"/>
              </a:lnSpc>
            </a:pPr>
            <a:r>
              <a:rPr lang="en-US" sz="2534">
                <a:solidFill>
                  <a:srgbClr val="FFFFFF"/>
                </a:solidFill>
                <a:latin typeface="DM Sans"/>
              </a:rPr>
              <a:t>Incorporating an 'Explore' page into our UI, we've curated a dynamic hub where users can immerse themselves in the latest trends and innovations within the realm of collaborative hardware development. This feature serves as a gateway to a multitude of captivating offerings, including trending contributions, insightful discussions, cutting-edge projects, and invaluable resources. By embracing this expansive platform, users can effortlessly stay informed, inspired, and engaged, fostering a vibrant ecosystem of creativity, collaboration, and continuous learning in the ever-evolving landscape of open-source hardware.</a:t>
            </a:r>
          </a:p>
        </p:txBody>
      </p:sp>
      <p:sp>
        <p:nvSpPr>
          <p:cNvPr name="Freeform 24" id="24"/>
          <p:cNvSpPr/>
          <p:nvPr/>
        </p:nvSpPr>
        <p:spPr>
          <a:xfrm flipH="false" flipV="false" rot="0">
            <a:off x="5651457" y="240031"/>
            <a:ext cx="795968" cy="706241"/>
          </a:xfrm>
          <a:custGeom>
            <a:avLst/>
            <a:gdLst/>
            <a:ahLst/>
            <a:cxnLst/>
            <a:rect r="r" b="b" t="t" l="l"/>
            <a:pathLst>
              <a:path h="706241" w="795968">
                <a:moveTo>
                  <a:pt x="0" y="0"/>
                </a:moveTo>
                <a:lnTo>
                  <a:pt x="795968" y="0"/>
                </a:lnTo>
                <a:lnTo>
                  <a:pt x="795968" y="706240"/>
                </a:lnTo>
                <a:lnTo>
                  <a:pt x="0" y="7062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2878546" y="3596887"/>
            <a:ext cx="2878546" cy="2878546"/>
            <a:chOff x="0" y="0"/>
            <a:chExt cx="6350000" cy="6350000"/>
          </a:xfrm>
        </p:grpSpPr>
        <p:sp>
          <p:nvSpPr>
            <p:cNvPr name="Freeform 4" id="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t="0" r="-25031" b="0"/>
              </a:stretch>
            </a:blipFill>
          </p:spPr>
        </p:sp>
        <p:sp>
          <p:nvSpPr>
            <p:cNvPr name="Freeform 5" id="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6" id="6"/>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6510037" y="2401007"/>
            <a:ext cx="9824952" cy="3292013"/>
            <a:chOff x="0" y="0"/>
            <a:chExt cx="2587642" cy="867032"/>
          </a:xfrm>
        </p:grpSpPr>
        <p:sp>
          <p:nvSpPr>
            <p:cNvPr name="Freeform 8" id="8"/>
            <p:cNvSpPr/>
            <p:nvPr/>
          </p:nvSpPr>
          <p:spPr>
            <a:xfrm flipH="false" flipV="false" rot="0">
              <a:off x="0" y="0"/>
              <a:ext cx="2587642" cy="867032"/>
            </a:xfrm>
            <a:custGeom>
              <a:avLst/>
              <a:gdLst/>
              <a:ahLst/>
              <a:cxnLst/>
              <a:rect r="r" b="b" t="t" l="l"/>
              <a:pathLst>
                <a:path h="867032" w="2587642">
                  <a:moveTo>
                    <a:pt x="12608" y="0"/>
                  </a:moveTo>
                  <a:lnTo>
                    <a:pt x="2575034" y="0"/>
                  </a:lnTo>
                  <a:cubicBezTo>
                    <a:pt x="2581997" y="0"/>
                    <a:pt x="2587642" y="5645"/>
                    <a:pt x="2587642" y="12608"/>
                  </a:cubicBezTo>
                  <a:lnTo>
                    <a:pt x="2587642" y="854424"/>
                  </a:lnTo>
                  <a:cubicBezTo>
                    <a:pt x="2587642" y="857768"/>
                    <a:pt x="2586313" y="860975"/>
                    <a:pt x="2583949" y="863340"/>
                  </a:cubicBezTo>
                  <a:cubicBezTo>
                    <a:pt x="2581585" y="865704"/>
                    <a:pt x="2578378" y="867032"/>
                    <a:pt x="2575034" y="867032"/>
                  </a:cubicBezTo>
                  <a:lnTo>
                    <a:pt x="12608" y="867032"/>
                  </a:lnTo>
                  <a:cubicBezTo>
                    <a:pt x="9264" y="867032"/>
                    <a:pt x="6057" y="865704"/>
                    <a:pt x="3693" y="863340"/>
                  </a:cubicBezTo>
                  <a:cubicBezTo>
                    <a:pt x="1328" y="860975"/>
                    <a:pt x="0" y="857768"/>
                    <a:pt x="0" y="854424"/>
                  </a:cubicBezTo>
                  <a:lnTo>
                    <a:pt x="0" y="12608"/>
                  </a:lnTo>
                  <a:cubicBezTo>
                    <a:pt x="0" y="9264"/>
                    <a:pt x="1328" y="6057"/>
                    <a:pt x="3693" y="3693"/>
                  </a:cubicBezTo>
                  <a:cubicBezTo>
                    <a:pt x="6057" y="1328"/>
                    <a:pt x="9264" y="0"/>
                    <a:pt x="12608"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9" id="9"/>
            <p:cNvSpPr txBox="true"/>
            <p:nvPr/>
          </p:nvSpPr>
          <p:spPr>
            <a:xfrm>
              <a:off x="0" y="-9525"/>
              <a:ext cx="2587642" cy="876557"/>
            </a:xfrm>
            <a:prstGeom prst="rect">
              <a:avLst/>
            </a:prstGeom>
          </p:spPr>
          <p:txBody>
            <a:bodyPr anchor="ctr" rtlCol="false" tIns="50800" lIns="50800" bIns="50800" rIns="50800"/>
            <a:lstStyle/>
            <a:p>
              <a:pPr algn="ctr">
                <a:lnSpc>
                  <a:spcPts val="3131"/>
                </a:lnSpc>
              </a:pPr>
            </a:p>
          </p:txBody>
        </p:sp>
      </p:grpSp>
      <p:sp>
        <p:nvSpPr>
          <p:cNvPr name="TextBox 10" id="10"/>
          <p:cNvSpPr txBox="true"/>
          <p:nvPr/>
        </p:nvSpPr>
        <p:spPr>
          <a:xfrm rot="0">
            <a:off x="6708078" y="2601766"/>
            <a:ext cx="9438734" cy="3553812"/>
          </a:xfrm>
          <a:prstGeom prst="rect">
            <a:avLst/>
          </a:prstGeom>
        </p:spPr>
        <p:txBody>
          <a:bodyPr anchor="t" rtlCol="false" tIns="0" lIns="0" bIns="0" rIns="0">
            <a:spAutoFit/>
          </a:bodyPr>
          <a:lstStyle/>
          <a:p>
            <a:pPr algn="ctr">
              <a:lnSpc>
                <a:spcPts val="3595"/>
              </a:lnSpc>
            </a:pPr>
            <a:r>
              <a:rPr lang="en-US" sz="2462">
                <a:solidFill>
                  <a:srgbClr val="FFFFFF"/>
                </a:solidFill>
                <a:latin typeface="DM Sans"/>
              </a:rPr>
              <a:t>Continuing our journey from the 'Explore' page, users encounter a captivating feature: the </a:t>
            </a:r>
            <a:r>
              <a:rPr lang="en-US" sz="2462">
                <a:solidFill>
                  <a:srgbClr val="FFFFFF"/>
                </a:solidFill>
                <a:latin typeface="DM Sans Bold"/>
              </a:rPr>
              <a:t>'Random Contribute'</a:t>
            </a:r>
            <a:r>
              <a:rPr lang="en-US" sz="2462">
                <a:solidFill>
                  <a:srgbClr val="FFFFFF"/>
                </a:solidFill>
                <a:latin typeface="DM Sans"/>
              </a:rPr>
              <a:t> button, which leads them to a dedicated page showcasing an open-sourced hardware project in all its intricacies. Here, users delve into comprehensive product details, specifications, and instructions on how to contribute.</a:t>
            </a:r>
          </a:p>
          <a:p>
            <a:pPr algn="ctr">
              <a:lnSpc>
                <a:spcPts val="3595"/>
              </a:lnSpc>
            </a:pPr>
          </a:p>
          <a:p>
            <a:pPr algn="ctr">
              <a:lnSpc>
                <a:spcPts val="3595"/>
              </a:lnSpc>
            </a:pPr>
          </a:p>
        </p:txBody>
      </p:sp>
      <p:sp>
        <p:nvSpPr>
          <p:cNvPr name="Freeform 11" id="11"/>
          <p:cNvSpPr/>
          <p:nvPr/>
        </p:nvSpPr>
        <p:spPr>
          <a:xfrm flipH="false" flipV="false" rot="3567097">
            <a:off x="-1317827" y="8182719"/>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6"/>
            <a:stretch>
              <a:fillRect l="0" t="0" r="0" b="0"/>
            </a:stretch>
          </a:blipFill>
        </p:spPr>
      </p:sp>
      <p:sp>
        <p:nvSpPr>
          <p:cNvPr name="TextBox 12" id="12"/>
          <p:cNvSpPr txBox="true"/>
          <p:nvPr/>
        </p:nvSpPr>
        <p:spPr>
          <a:xfrm rot="0">
            <a:off x="4958737" y="163873"/>
            <a:ext cx="8370525" cy="864827"/>
          </a:xfrm>
          <a:prstGeom prst="rect">
            <a:avLst/>
          </a:prstGeom>
        </p:spPr>
        <p:txBody>
          <a:bodyPr anchor="t" rtlCol="false" tIns="0" lIns="0" bIns="0" rIns="0">
            <a:spAutoFit/>
          </a:bodyPr>
          <a:lstStyle/>
          <a:p>
            <a:pPr algn="ctr" marL="0" indent="0" lvl="0">
              <a:lnSpc>
                <a:spcPts val="7051"/>
              </a:lnSpc>
              <a:spcBef>
                <a:spcPct val="0"/>
              </a:spcBef>
            </a:pPr>
            <a:r>
              <a:rPr lang="en-US" sz="5072">
                <a:solidFill>
                  <a:srgbClr val="048AFF"/>
                </a:solidFill>
                <a:latin typeface="Now Bold"/>
              </a:rPr>
              <a:t>Contribute page</a:t>
            </a:r>
          </a:p>
        </p:txBody>
      </p:sp>
      <p:sp>
        <p:nvSpPr>
          <p:cNvPr name="Freeform 13" id="1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6"/>
            <a:stretch>
              <a:fillRect l="0" t="0" r="0" b="0"/>
            </a:stretch>
          </a:blipFill>
        </p:spPr>
      </p:sp>
      <p:grpSp>
        <p:nvGrpSpPr>
          <p:cNvPr name="Group 14" id="14"/>
          <p:cNvGrpSpPr/>
          <p:nvPr/>
        </p:nvGrpSpPr>
        <p:grpSpPr>
          <a:xfrm rot="0">
            <a:off x="1110852" y="1158990"/>
            <a:ext cx="4005971" cy="8778901"/>
            <a:chOff x="0" y="0"/>
            <a:chExt cx="1055071" cy="2312139"/>
          </a:xfrm>
        </p:grpSpPr>
        <p:sp>
          <p:nvSpPr>
            <p:cNvPr name="Freeform 15" id="15"/>
            <p:cNvSpPr/>
            <p:nvPr/>
          </p:nvSpPr>
          <p:spPr>
            <a:xfrm flipH="false" flipV="false" rot="0">
              <a:off x="0" y="0"/>
              <a:ext cx="1055071" cy="2312139"/>
            </a:xfrm>
            <a:custGeom>
              <a:avLst/>
              <a:gdLst/>
              <a:ahLst/>
              <a:cxnLst/>
              <a:rect r="r" b="b" t="t" l="l"/>
              <a:pathLst>
                <a:path h="2312139" w="1055071">
                  <a:moveTo>
                    <a:pt x="30922" y="0"/>
                  </a:moveTo>
                  <a:lnTo>
                    <a:pt x="1024149" y="0"/>
                  </a:lnTo>
                  <a:cubicBezTo>
                    <a:pt x="1032350" y="0"/>
                    <a:pt x="1040215" y="3258"/>
                    <a:pt x="1046014" y="9057"/>
                  </a:cubicBezTo>
                  <a:cubicBezTo>
                    <a:pt x="1051813" y="14856"/>
                    <a:pt x="1055071" y="22721"/>
                    <a:pt x="1055071" y="30922"/>
                  </a:cubicBezTo>
                  <a:lnTo>
                    <a:pt x="1055071" y="2281217"/>
                  </a:lnTo>
                  <a:cubicBezTo>
                    <a:pt x="1055071" y="2289418"/>
                    <a:pt x="1051813" y="2297283"/>
                    <a:pt x="1046014" y="2303082"/>
                  </a:cubicBezTo>
                  <a:cubicBezTo>
                    <a:pt x="1040215" y="2308881"/>
                    <a:pt x="1032350" y="2312139"/>
                    <a:pt x="1024149" y="2312139"/>
                  </a:cubicBezTo>
                  <a:lnTo>
                    <a:pt x="30922" y="2312139"/>
                  </a:lnTo>
                  <a:cubicBezTo>
                    <a:pt x="22721" y="2312139"/>
                    <a:pt x="14856" y="2308881"/>
                    <a:pt x="9057" y="2303082"/>
                  </a:cubicBezTo>
                  <a:cubicBezTo>
                    <a:pt x="3258" y="2297283"/>
                    <a:pt x="0" y="2289418"/>
                    <a:pt x="0" y="2281217"/>
                  </a:cubicBezTo>
                  <a:lnTo>
                    <a:pt x="0" y="30922"/>
                  </a:lnTo>
                  <a:cubicBezTo>
                    <a:pt x="0" y="22721"/>
                    <a:pt x="3258" y="14856"/>
                    <a:pt x="9057" y="9057"/>
                  </a:cubicBezTo>
                  <a:cubicBezTo>
                    <a:pt x="14856" y="3258"/>
                    <a:pt x="22721" y="0"/>
                    <a:pt x="3092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6" id="16"/>
            <p:cNvSpPr txBox="true"/>
            <p:nvPr/>
          </p:nvSpPr>
          <p:spPr>
            <a:xfrm>
              <a:off x="0" y="-9525"/>
              <a:ext cx="1055071" cy="2321664"/>
            </a:xfrm>
            <a:prstGeom prst="rect">
              <a:avLst/>
            </a:prstGeom>
          </p:spPr>
          <p:txBody>
            <a:bodyPr anchor="ctr" rtlCol="false" tIns="50800" lIns="50800" bIns="50800" rIns="50800"/>
            <a:lstStyle/>
            <a:p>
              <a:pPr algn="ctr">
                <a:lnSpc>
                  <a:spcPts val="3131"/>
                </a:lnSpc>
              </a:pPr>
            </a:p>
          </p:txBody>
        </p:sp>
      </p:grpSp>
      <p:sp>
        <p:nvSpPr>
          <p:cNvPr name="Freeform 17" id="17"/>
          <p:cNvSpPr/>
          <p:nvPr/>
        </p:nvSpPr>
        <p:spPr>
          <a:xfrm flipH="false" flipV="false" rot="0">
            <a:off x="1316489" y="1591480"/>
            <a:ext cx="3556561" cy="7959442"/>
          </a:xfrm>
          <a:custGeom>
            <a:avLst/>
            <a:gdLst/>
            <a:ahLst/>
            <a:cxnLst/>
            <a:rect r="r" b="b" t="t" l="l"/>
            <a:pathLst>
              <a:path h="7959442" w="3556561">
                <a:moveTo>
                  <a:pt x="0" y="0"/>
                </a:moveTo>
                <a:lnTo>
                  <a:pt x="3556561" y="0"/>
                </a:lnTo>
                <a:lnTo>
                  <a:pt x="3556561" y="7959442"/>
                </a:lnTo>
                <a:lnTo>
                  <a:pt x="0" y="7959442"/>
                </a:lnTo>
                <a:lnTo>
                  <a:pt x="0" y="0"/>
                </a:lnTo>
                <a:close/>
              </a:path>
            </a:pathLst>
          </a:custGeom>
          <a:blipFill>
            <a:blip r:embed="rId7"/>
            <a:stretch>
              <a:fillRect l="0" t="0" r="0" b="0"/>
            </a:stretch>
          </a:blipFill>
        </p:spPr>
      </p:sp>
      <p:sp>
        <p:nvSpPr>
          <p:cNvPr name="Freeform 18" id="18"/>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6"/>
            <a:stretch>
              <a:fillRect l="0" t="0" r="0" b="0"/>
            </a:stretch>
          </a:blipFill>
        </p:spPr>
      </p:sp>
      <p:sp>
        <p:nvSpPr>
          <p:cNvPr name="AutoShape 19" id="19"/>
          <p:cNvSpPr/>
          <p:nvPr/>
        </p:nvSpPr>
        <p:spPr>
          <a:xfrm>
            <a:off x="1933705" y="2082014"/>
            <a:ext cx="8232490" cy="0"/>
          </a:xfrm>
          <a:prstGeom prst="line">
            <a:avLst/>
          </a:prstGeom>
          <a:ln cap="flat" w="9525">
            <a:solidFill>
              <a:srgbClr val="00BF63"/>
            </a:solidFill>
            <a:prstDash val="solid"/>
            <a:headEnd type="none" len="sm" w="sm"/>
            <a:tailEnd type="none" len="sm" w="sm"/>
          </a:ln>
        </p:spPr>
      </p:sp>
      <p:sp>
        <p:nvSpPr>
          <p:cNvPr name="TextBox 20" id="20"/>
          <p:cNvSpPr txBox="true"/>
          <p:nvPr/>
        </p:nvSpPr>
        <p:spPr>
          <a:xfrm rot="0">
            <a:off x="6959406" y="1649305"/>
            <a:ext cx="5194805" cy="432709"/>
          </a:xfrm>
          <a:prstGeom prst="rect">
            <a:avLst/>
          </a:prstGeom>
        </p:spPr>
        <p:txBody>
          <a:bodyPr anchor="t" rtlCol="false" tIns="0" lIns="0" bIns="0" rIns="0">
            <a:spAutoFit/>
          </a:bodyPr>
          <a:lstStyle/>
          <a:p>
            <a:pPr algn="l">
              <a:lnSpc>
                <a:spcPts val="3696"/>
              </a:lnSpc>
            </a:pPr>
            <a:r>
              <a:rPr lang="en-US" sz="2464">
                <a:solidFill>
                  <a:srgbClr val="B100E8"/>
                </a:solidFill>
                <a:latin typeface="TT Norms Bold"/>
              </a:rPr>
              <a:t>Contribute</a:t>
            </a:r>
          </a:p>
        </p:txBody>
      </p:sp>
      <p:grpSp>
        <p:nvGrpSpPr>
          <p:cNvPr name="Group 21" id="21"/>
          <p:cNvGrpSpPr/>
          <p:nvPr/>
        </p:nvGrpSpPr>
        <p:grpSpPr>
          <a:xfrm rot="0">
            <a:off x="6566929" y="1800868"/>
            <a:ext cx="186732" cy="18673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Freeform 24" id="24"/>
          <p:cNvSpPr/>
          <p:nvPr/>
        </p:nvSpPr>
        <p:spPr>
          <a:xfrm flipH="false" flipV="false" rot="0">
            <a:off x="5494516" y="261484"/>
            <a:ext cx="610005" cy="660438"/>
          </a:xfrm>
          <a:custGeom>
            <a:avLst/>
            <a:gdLst/>
            <a:ahLst/>
            <a:cxnLst/>
            <a:rect r="r" b="b" t="t" l="l"/>
            <a:pathLst>
              <a:path h="660438" w="610005">
                <a:moveTo>
                  <a:pt x="0" y="0"/>
                </a:moveTo>
                <a:lnTo>
                  <a:pt x="610005" y="0"/>
                </a:lnTo>
                <a:lnTo>
                  <a:pt x="610005" y="660438"/>
                </a:lnTo>
                <a:lnTo>
                  <a:pt x="0" y="6604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2878546" y="3596887"/>
            <a:ext cx="2878546" cy="2878546"/>
            <a:chOff x="0" y="0"/>
            <a:chExt cx="6350000" cy="6350000"/>
          </a:xfrm>
        </p:grpSpPr>
        <p:sp>
          <p:nvSpPr>
            <p:cNvPr name="Freeform 4" id="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t="0" r="-25031" b="0"/>
              </a:stretch>
            </a:blipFill>
          </p:spPr>
        </p:sp>
        <p:sp>
          <p:nvSpPr>
            <p:cNvPr name="Freeform 5" id="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6" id="6"/>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5506424" y="1832153"/>
            <a:ext cx="10283546" cy="6715525"/>
            <a:chOff x="0" y="0"/>
            <a:chExt cx="2708424" cy="1768698"/>
          </a:xfrm>
        </p:grpSpPr>
        <p:sp>
          <p:nvSpPr>
            <p:cNvPr name="Freeform 8" id="8"/>
            <p:cNvSpPr/>
            <p:nvPr/>
          </p:nvSpPr>
          <p:spPr>
            <a:xfrm flipH="false" flipV="false" rot="0">
              <a:off x="0" y="0"/>
              <a:ext cx="2708423" cy="1768698"/>
            </a:xfrm>
            <a:custGeom>
              <a:avLst/>
              <a:gdLst/>
              <a:ahLst/>
              <a:cxnLst/>
              <a:rect r="r" b="b" t="t" l="l"/>
              <a:pathLst>
                <a:path h="1768698" w="2708423">
                  <a:moveTo>
                    <a:pt x="12046" y="0"/>
                  </a:moveTo>
                  <a:lnTo>
                    <a:pt x="2696378" y="0"/>
                  </a:lnTo>
                  <a:cubicBezTo>
                    <a:pt x="2699573" y="0"/>
                    <a:pt x="2702636" y="1269"/>
                    <a:pt x="2704895" y="3528"/>
                  </a:cubicBezTo>
                  <a:cubicBezTo>
                    <a:pt x="2707154" y="5787"/>
                    <a:pt x="2708423" y="8851"/>
                    <a:pt x="2708423" y="12046"/>
                  </a:cubicBezTo>
                  <a:lnTo>
                    <a:pt x="2708423" y="1756652"/>
                  </a:lnTo>
                  <a:cubicBezTo>
                    <a:pt x="2708423" y="1759847"/>
                    <a:pt x="2707154" y="1762911"/>
                    <a:pt x="2704895" y="1765170"/>
                  </a:cubicBezTo>
                  <a:cubicBezTo>
                    <a:pt x="2702636" y="1767429"/>
                    <a:pt x="2699573" y="1768698"/>
                    <a:pt x="2696378" y="1768698"/>
                  </a:cubicBezTo>
                  <a:lnTo>
                    <a:pt x="12046" y="1768698"/>
                  </a:lnTo>
                  <a:cubicBezTo>
                    <a:pt x="8851" y="1768698"/>
                    <a:pt x="5787" y="1767429"/>
                    <a:pt x="3528" y="1765170"/>
                  </a:cubicBezTo>
                  <a:cubicBezTo>
                    <a:pt x="1269" y="1762911"/>
                    <a:pt x="0" y="1759847"/>
                    <a:pt x="0" y="1756652"/>
                  </a:cubicBezTo>
                  <a:lnTo>
                    <a:pt x="0" y="12046"/>
                  </a:lnTo>
                  <a:cubicBezTo>
                    <a:pt x="0" y="8851"/>
                    <a:pt x="1269" y="5787"/>
                    <a:pt x="3528" y="3528"/>
                  </a:cubicBezTo>
                  <a:cubicBezTo>
                    <a:pt x="5787" y="1269"/>
                    <a:pt x="8851" y="0"/>
                    <a:pt x="12046"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9" id="9"/>
            <p:cNvSpPr txBox="true"/>
            <p:nvPr/>
          </p:nvSpPr>
          <p:spPr>
            <a:xfrm>
              <a:off x="0" y="-9525"/>
              <a:ext cx="2708424" cy="1778223"/>
            </a:xfrm>
            <a:prstGeom prst="rect">
              <a:avLst/>
            </a:prstGeom>
          </p:spPr>
          <p:txBody>
            <a:bodyPr anchor="ctr" rtlCol="false" tIns="50800" lIns="50800" bIns="50800" rIns="50800"/>
            <a:lstStyle/>
            <a:p>
              <a:pPr algn="ctr">
                <a:lnSpc>
                  <a:spcPts val="3131"/>
                </a:lnSpc>
              </a:pPr>
            </a:p>
          </p:txBody>
        </p:sp>
      </p:grpSp>
      <p:sp>
        <p:nvSpPr>
          <p:cNvPr name="TextBox 10" id="10"/>
          <p:cNvSpPr txBox="true"/>
          <p:nvPr/>
        </p:nvSpPr>
        <p:spPr>
          <a:xfrm rot="0">
            <a:off x="5739918" y="1995500"/>
            <a:ext cx="9816557" cy="6238849"/>
          </a:xfrm>
          <a:prstGeom prst="rect">
            <a:avLst/>
          </a:prstGeom>
        </p:spPr>
        <p:txBody>
          <a:bodyPr anchor="t" rtlCol="false" tIns="0" lIns="0" bIns="0" rIns="0">
            <a:spAutoFit/>
          </a:bodyPr>
          <a:lstStyle/>
          <a:p>
            <a:pPr algn="just">
              <a:lnSpc>
                <a:spcPts val="3353"/>
              </a:lnSpc>
            </a:pPr>
            <a:r>
              <a:rPr lang="en-US" sz="2296">
                <a:solidFill>
                  <a:srgbClr val="FFFFFF"/>
                </a:solidFill>
                <a:latin typeface="DM Sans"/>
              </a:rPr>
              <a:t>This page serves as a gateway for users to actively engage with the project, offering insights into the development process and avenues for collaboration. Users are empowered to propose their ideas to the company behind the open-sourced project, fostering a dialogue between creators and contributors.</a:t>
            </a:r>
          </a:p>
          <a:p>
            <a:pPr algn="just">
              <a:lnSpc>
                <a:spcPts val="3353"/>
              </a:lnSpc>
            </a:pPr>
            <a:r>
              <a:rPr lang="en-US" sz="2296">
                <a:solidFill>
                  <a:srgbClr val="FFFFFF"/>
                </a:solidFill>
                <a:latin typeface="DM Sans"/>
              </a:rPr>
              <a:t>Upon receiving permission to contribute, users embark on an immersive experience as they transition to a specialized interaction page. Here, users can utilize hand gestures and other intuitive inputs to interact with the product virtually, exploring its functionality and envisioning potential enhancements.</a:t>
            </a:r>
          </a:p>
          <a:p>
            <a:pPr algn="just">
              <a:lnSpc>
                <a:spcPts val="3353"/>
              </a:lnSpc>
            </a:pPr>
            <a:r>
              <a:rPr lang="en-US" sz="2296">
                <a:solidFill>
                  <a:srgbClr val="FFFFFF"/>
                </a:solidFill>
                <a:latin typeface="DM Sans"/>
              </a:rPr>
              <a:t>Furthermore, users have the opportunity to upload their own designs and seamlessly integrate them into the product, thereby contributing to its evolution and innovation. With built-in version control mechanisms, users can track changes, collaborate with others, and ensure the integrity of the project's development process.</a:t>
            </a:r>
          </a:p>
        </p:txBody>
      </p:sp>
      <p:sp>
        <p:nvSpPr>
          <p:cNvPr name="Freeform 11" id="11"/>
          <p:cNvSpPr/>
          <p:nvPr/>
        </p:nvSpPr>
        <p:spPr>
          <a:xfrm flipH="false" flipV="false" rot="3567097">
            <a:off x="-1317827" y="8182719"/>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6"/>
            <a:stretch>
              <a:fillRect l="0" t="0" r="0" b="0"/>
            </a:stretch>
          </a:blipFill>
        </p:spPr>
      </p:sp>
      <p:sp>
        <p:nvSpPr>
          <p:cNvPr name="TextBox 12" id="12"/>
          <p:cNvSpPr txBox="true"/>
          <p:nvPr/>
        </p:nvSpPr>
        <p:spPr>
          <a:xfrm rot="0">
            <a:off x="5212541" y="210542"/>
            <a:ext cx="7862918" cy="818158"/>
          </a:xfrm>
          <a:prstGeom prst="rect">
            <a:avLst/>
          </a:prstGeom>
        </p:spPr>
        <p:txBody>
          <a:bodyPr anchor="t" rtlCol="false" tIns="0" lIns="0" bIns="0" rIns="0">
            <a:spAutoFit/>
          </a:bodyPr>
          <a:lstStyle/>
          <a:p>
            <a:pPr algn="ctr" marL="0" indent="0" lvl="0">
              <a:lnSpc>
                <a:spcPts val="6623"/>
              </a:lnSpc>
              <a:spcBef>
                <a:spcPct val="0"/>
              </a:spcBef>
            </a:pPr>
            <a:r>
              <a:rPr lang="en-US" sz="4765">
                <a:solidFill>
                  <a:srgbClr val="048AFF"/>
                </a:solidFill>
                <a:latin typeface="Now Bold"/>
              </a:rPr>
              <a:t>Propose ideas</a:t>
            </a:r>
          </a:p>
        </p:txBody>
      </p:sp>
      <p:sp>
        <p:nvSpPr>
          <p:cNvPr name="Freeform 13" id="1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6"/>
            <a:stretch>
              <a:fillRect l="0" t="0" r="0" b="0"/>
            </a:stretch>
          </a:blipFill>
        </p:spPr>
      </p:sp>
      <p:grpSp>
        <p:nvGrpSpPr>
          <p:cNvPr name="Group 14" id="14"/>
          <p:cNvGrpSpPr/>
          <p:nvPr/>
        </p:nvGrpSpPr>
        <p:grpSpPr>
          <a:xfrm rot="0">
            <a:off x="1110852" y="1158990"/>
            <a:ext cx="4005971" cy="8778901"/>
            <a:chOff x="0" y="0"/>
            <a:chExt cx="1055071" cy="2312139"/>
          </a:xfrm>
        </p:grpSpPr>
        <p:sp>
          <p:nvSpPr>
            <p:cNvPr name="Freeform 15" id="15"/>
            <p:cNvSpPr/>
            <p:nvPr/>
          </p:nvSpPr>
          <p:spPr>
            <a:xfrm flipH="false" flipV="false" rot="0">
              <a:off x="0" y="0"/>
              <a:ext cx="1055071" cy="2312139"/>
            </a:xfrm>
            <a:custGeom>
              <a:avLst/>
              <a:gdLst/>
              <a:ahLst/>
              <a:cxnLst/>
              <a:rect r="r" b="b" t="t" l="l"/>
              <a:pathLst>
                <a:path h="2312139" w="1055071">
                  <a:moveTo>
                    <a:pt x="30922" y="0"/>
                  </a:moveTo>
                  <a:lnTo>
                    <a:pt x="1024149" y="0"/>
                  </a:lnTo>
                  <a:cubicBezTo>
                    <a:pt x="1032350" y="0"/>
                    <a:pt x="1040215" y="3258"/>
                    <a:pt x="1046014" y="9057"/>
                  </a:cubicBezTo>
                  <a:cubicBezTo>
                    <a:pt x="1051813" y="14856"/>
                    <a:pt x="1055071" y="22721"/>
                    <a:pt x="1055071" y="30922"/>
                  </a:cubicBezTo>
                  <a:lnTo>
                    <a:pt x="1055071" y="2281217"/>
                  </a:lnTo>
                  <a:cubicBezTo>
                    <a:pt x="1055071" y="2289418"/>
                    <a:pt x="1051813" y="2297283"/>
                    <a:pt x="1046014" y="2303082"/>
                  </a:cubicBezTo>
                  <a:cubicBezTo>
                    <a:pt x="1040215" y="2308881"/>
                    <a:pt x="1032350" y="2312139"/>
                    <a:pt x="1024149" y="2312139"/>
                  </a:cubicBezTo>
                  <a:lnTo>
                    <a:pt x="30922" y="2312139"/>
                  </a:lnTo>
                  <a:cubicBezTo>
                    <a:pt x="22721" y="2312139"/>
                    <a:pt x="14856" y="2308881"/>
                    <a:pt x="9057" y="2303082"/>
                  </a:cubicBezTo>
                  <a:cubicBezTo>
                    <a:pt x="3258" y="2297283"/>
                    <a:pt x="0" y="2289418"/>
                    <a:pt x="0" y="2281217"/>
                  </a:cubicBezTo>
                  <a:lnTo>
                    <a:pt x="0" y="30922"/>
                  </a:lnTo>
                  <a:cubicBezTo>
                    <a:pt x="0" y="22721"/>
                    <a:pt x="3258" y="14856"/>
                    <a:pt x="9057" y="9057"/>
                  </a:cubicBezTo>
                  <a:cubicBezTo>
                    <a:pt x="14856" y="3258"/>
                    <a:pt x="22721" y="0"/>
                    <a:pt x="3092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6" id="16"/>
            <p:cNvSpPr txBox="true"/>
            <p:nvPr/>
          </p:nvSpPr>
          <p:spPr>
            <a:xfrm>
              <a:off x="0" y="-9525"/>
              <a:ext cx="1055071" cy="2321664"/>
            </a:xfrm>
            <a:prstGeom prst="rect">
              <a:avLst/>
            </a:prstGeom>
          </p:spPr>
          <p:txBody>
            <a:bodyPr anchor="ctr" rtlCol="false" tIns="50800" lIns="50800" bIns="50800" rIns="50800"/>
            <a:lstStyle/>
            <a:p>
              <a:pPr algn="ctr">
                <a:lnSpc>
                  <a:spcPts val="3131"/>
                </a:lnSpc>
              </a:pPr>
            </a:p>
          </p:txBody>
        </p:sp>
      </p:grpSp>
      <p:sp>
        <p:nvSpPr>
          <p:cNvPr name="Freeform 17" id="17"/>
          <p:cNvSpPr/>
          <p:nvPr/>
        </p:nvSpPr>
        <p:spPr>
          <a:xfrm flipH="false" flipV="false" rot="0">
            <a:off x="1316489" y="1597928"/>
            <a:ext cx="3597783" cy="7952994"/>
          </a:xfrm>
          <a:custGeom>
            <a:avLst/>
            <a:gdLst/>
            <a:ahLst/>
            <a:cxnLst/>
            <a:rect r="r" b="b" t="t" l="l"/>
            <a:pathLst>
              <a:path h="7952994" w="3597783">
                <a:moveTo>
                  <a:pt x="0" y="0"/>
                </a:moveTo>
                <a:lnTo>
                  <a:pt x="3597782" y="0"/>
                </a:lnTo>
                <a:lnTo>
                  <a:pt x="3597782" y="7952994"/>
                </a:lnTo>
                <a:lnTo>
                  <a:pt x="0" y="7952994"/>
                </a:lnTo>
                <a:lnTo>
                  <a:pt x="0" y="0"/>
                </a:lnTo>
                <a:close/>
              </a:path>
            </a:pathLst>
          </a:custGeom>
          <a:blipFill>
            <a:blip r:embed="rId7"/>
            <a:stretch>
              <a:fillRect l="0" t="0" r="0" b="0"/>
            </a:stretch>
          </a:blipFill>
        </p:spPr>
      </p:sp>
      <p:sp>
        <p:nvSpPr>
          <p:cNvPr name="Freeform 18" id="18"/>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6"/>
            <a:stretch>
              <a:fillRect l="0" t="0" r="0" b="0"/>
            </a:stretch>
          </a:blipFill>
        </p:spPr>
      </p:sp>
      <p:sp>
        <p:nvSpPr>
          <p:cNvPr name="Freeform 19" id="19"/>
          <p:cNvSpPr/>
          <p:nvPr/>
        </p:nvSpPr>
        <p:spPr>
          <a:xfrm flipH="false" flipV="false" rot="0">
            <a:off x="5964960" y="261484"/>
            <a:ext cx="618418" cy="669547"/>
          </a:xfrm>
          <a:custGeom>
            <a:avLst/>
            <a:gdLst/>
            <a:ahLst/>
            <a:cxnLst/>
            <a:rect r="r" b="b" t="t" l="l"/>
            <a:pathLst>
              <a:path h="669547" w="618418">
                <a:moveTo>
                  <a:pt x="0" y="0"/>
                </a:moveTo>
                <a:lnTo>
                  <a:pt x="618417" y="0"/>
                </a:lnTo>
                <a:lnTo>
                  <a:pt x="618417" y="669546"/>
                </a:lnTo>
                <a:lnTo>
                  <a:pt x="0" y="6695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4" id="4"/>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5" id="5"/>
          <p:cNvGrpSpPr/>
          <p:nvPr/>
        </p:nvGrpSpPr>
        <p:grpSpPr>
          <a:xfrm rot="0">
            <a:off x="827421" y="1933307"/>
            <a:ext cx="3862923" cy="7083169"/>
            <a:chOff x="0" y="0"/>
            <a:chExt cx="1017395" cy="1865526"/>
          </a:xfrm>
        </p:grpSpPr>
        <p:sp>
          <p:nvSpPr>
            <p:cNvPr name="Freeform 6" id="6"/>
            <p:cNvSpPr/>
            <p:nvPr/>
          </p:nvSpPr>
          <p:spPr>
            <a:xfrm flipH="false" flipV="false" rot="0">
              <a:off x="0" y="0"/>
              <a:ext cx="1017395" cy="1865526"/>
            </a:xfrm>
            <a:custGeom>
              <a:avLst/>
              <a:gdLst/>
              <a:ahLst/>
              <a:cxnLst/>
              <a:rect r="r" b="b" t="t" l="l"/>
              <a:pathLst>
                <a:path h="1865526" w="1017395">
                  <a:moveTo>
                    <a:pt x="32067" y="0"/>
                  </a:moveTo>
                  <a:lnTo>
                    <a:pt x="985329" y="0"/>
                  </a:lnTo>
                  <a:cubicBezTo>
                    <a:pt x="993833" y="0"/>
                    <a:pt x="1001990" y="3378"/>
                    <a:pt x="1008003" y="9392"/>
                  </a:cubicBezTo>
                  <a:cubicBezTo>
                    <a:pt x="1014017" y="15406"/>
                    <a:pt x="1017395" y="23562"/>
                    <a:pt x="1017395" y="32067"/>
                  </a:cubicBezTo>
                  <a:lnTo>
                    <a:pt x="1017395" y="1833459"/>
                  </a:lnTo>
                  <a:cubicBezTo>
                    <a:pt x="1017395" y="1841964"/>
                    <a:pt x="1014017" y="1850120"/>
                    <a:pt x="1008003" y="1856134"/>
                  </a:cubicBezTo>
                  <a:cubicBezTo>
                    <a:pt x="1001990" y="1862148"/>
                    <a:pt x="993833" y="1865526"/>
                    <a:pt x="985329" y="1865526"/>
                  </a:cubicBezTo>
                  <a:lnTo>
                    <a:pt x="32067" y="1865526"/>
                  </a:lnTo>
                  <a:cubicBezTo>
                    <a:pt x="23562" y="1865526"/>
                    <a:pt x="15406" y="1862148"/>
                    <a:pt x="9392" y="1856134"/>
                  </a:cubicBezTo>
                  <a:cubicBezTo>
                    <a:pt x="3378" y="1850120"/>
                    <a:pt x="0" y="1841964"/>
                    <a:pt x="0" y="1833459"/>
                  </a:cubicBezTo>
                  <a:lnTo>
                    <a:pt x="0" y="32067"/>
                  </a:lnTo>
                  <a:cubicBezTo>
                    <a:pt x="0" y="23562"/>
                    <a:pt x="3378" y="15406"/>
                    <a:pt x="9392" y="9392"/>
                  </a:cubicBezTo>
                  <a:cubicBezTo>
                    <a:pt x="15406" y="3378"/>
                    <a:pt x="23562" y="0"/>
                    <a:pt x="3206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7" id="7"/>
            <p:cNvSpPr txBox="true"/>
            <p:nvPr/>
          </p:nvSpPr>
          <p:spPr>
            <a:xfrm>
              <a:off x="0" y="-9525"/>
              <a:ext cx="1017395" cy="1875051"/>
            </a:xfrm>
            <a:prstGeom prst="rect">
              <a:avLst/>
            </a:prstGeom>
          </p:spPr>
          <p:txBody>
            <a:bodyPr anchor="ctr" rtlCol="false" tIns="50800" lIns="50800" bIns="50800" rIns="50800"/>
            <a:lstStyle/>
            <a:p>
              <a:pPr algn="ctr">
                <a:lnSpc>
                  <a:spcPts val="3131"/>
                </a:lnSpc>
              </a:pPr>
            </a:p>
          </p:txBody>
        </p:sp>
      </p:grpSp>
      <p:grpSp>
        <p:nvGrpSpPr>
          <p:cNvPr name="Group 8" id="8"/>
          <p:cNvGrpSpPr>
            <a:grpSpLocks noChangeAspect="true"/>
          </p:cNvGrpSpPr>
          <p:nvPr/>
        </p:nvGrpSpPr>
        <p:grpSpPr>
          <a:xfrm rot="0">
            <a:off x="-2878546" y="3596887"/>
            <a:ext cx="2878546" cy="2878546"/>
            <a:chOff x="0" y="0"/>
            <a:chExt cx="6350000" cy="6350000"/>
          </a:xfrm>
        </p:grpSpPr>
        <p:sp>
          <p:nvSpPr>
            <p:cNvPr name="Freeform 9" id="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11" id="11"/>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6274243" y="1989409"/>
            <a:ext cx="3702872" cy="7083169"/>
            <a:chOff x="0" y="0"/>
            <a:chExt cx="975242" cy="1865526"/>
          </a:xfrm>
        </p:grpSpPr>
        <p:sp>
          <p:nvSpPr>
            <p:cNvPr name="Freeform 13" id="13"/>
            <p:cNvSpPr/>
            <p:nvPr/>
          </p:nvSpPr>
          <p:spPr>
            <a:xfrm flipH="false" flipV="false" rot="0">
              <a:off x="0" y="0"/>
              <a:ext cx="975242" cy="1865526"/>
            </a:xfrm>
            <a:custGeom>
              <a:avLst/>
              <a:gdLst/>
              <a:ahLst/>
              <a:cxnLst/>
              <a:rect r="r" b="b" t="t" l="l"/>
              <a:pathLst>
                <a:path h="1865526" w="975242">
                  <a:moveTo>
                    <a:pt x="33453" y="0"/>
                  </a:moveTo>
                  <a:lnTo>
                    <a:pt x="941789" y="0"/>
                  </a:lnTo>
                  <a:cubicBezTo>
                    <a:pt x="960265" y="0"/>
                    <a:pt x="975242" y="14977"/>
                    <a:pt x="975242" y="33453"/>
                  </a:cubicBezTo>
                  <a:lnTo>
                    <a:pt x="975242" y="1832073"/>
                  </a:lnTo>
                  <a:cubicBezTo>
                    <a:pt x="975242" y="1840946"/>
                    <a:pt x="971717" y="1849454"/>
                    <a:pt x="965444" y="1855728"/>
                  </a:cubicBezTo>
                  <a:cubicBezTo>
                    <a:pt x="959170" y="1862002"/>
                    <a:pt x="950662" y="1865526"/>
                    <a:pt x="941789" y="1865526"/>
                  </a:cubicBezTo>
                  <a:lnTo>
                    <a:pt x="33453" y="1865526"/>
                  </a:lnTo>
                  <a:cubicBezTo>
                    <a:pt x="14977" y="1865526"/>
                    <a:pt x="0" y="1850549"/>
                    <a:pt x="0" y="1832073"/>
                  </a:cubicBezTo>
                  <a:lnTo>
                    <a:pt x="0" y="33453"/>
                  </a:lnTo>
                  <a:cubicBezTo>
                    <a:pt x="0" y="14977"/>
                    <a:pt x="14977" y="0"/>
                    <a:pt x="33453"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4" id="14"/>
            <p:cNvSpPr txBox="true"/>
            <p:nvPr/>
          </p:nvSpPr>
          <p:spPr>
            <a:xfrm>
              <a:off x="0" y="-9525"/>
              <a:ext cx="975242" cy="1875051"/>
            </a:xfrm>
            <a:prstGeom prst="rect">
              <a:avLst/>
            </a:prstGeom>
          </p:spPr>
          <p:txBody>
            <a:bodyPr anchor="ctr" rtlCol="false" tIns="50800" lIns="50800" bIns="50800" rIns="50800"/>
            <a:lstStyle/>
            <a:p>
              <a:pPr algn="ctr">
                <a:lnSpc>
                  <a:spcPts val="3131"/>
                </a:lnSpc>
              </a:pPr>
            </a:p>
          </p:txBody>
        </p:sp>
      </p:grpSp>
      <p:sp>
        <p:nvSpPr>
          <p:cNvPr name="AutoShape 15" id="15"/>
          <p:cNvSpPr/>
          <p:nvPr/>
        </p:nvSpPr>
        <p:spPr>
          <a:xfrm>
            <a:off x="5223744" y="5172075"/>
            <a:ext cx="445688" cy="0"/>
          </a:xfrm>
          <a:prstGeom prst="line">
            <a:avLst/>
          </a:prstGeom>
          <a:ln cap="flat" w="57150">
            <a:solidFill>
              <a:srgbClr val="B100E8"/>
            </a:solidFill>
            <a:prstDash val="solid"/>
            <a:headEnd type="none" len="sm" w="sm"/>
            <a:tailEnd type="arrow" len="sm" w="med"/>
          </a:ln>
        </p:spPr>
      </p:sp>
      <p:sp>
        <p:nvSpPr>
          <p:cNvPr name="AutoShape 16" id="16"/>
          <p:cNvSpPr/>
          <p:nvPr/>
        </p:nvSpPr>
        <p:spPr>
          <a:xfrm>
            <a:off x="10376678" y="5172075"/>
            <a:ext cx="445688" cy="0"/>
          </a:xfrm>
          <a:prstGeom prst="line">
            <a:avLst/>
          </a:prstGeom>
          <a:ln cap="flat" w="57150">
            <a:solidFill>
              <a:srgbClr val="B100E8"/>
            </a:solidFill>
            <a:prstDash val="solid"/>
            <a:headEnd type="none" len="sm" w="sm"/>
            <a:tailEnd type="arrow" len="sm" w="med"/>
          </a:ln>
        </p:spPr>
      </p:sp>
      <p:grpSp>
        <p:nvGrpSpPr>
          <p:cNvPr name="Group 17" id="17"/>
          <p:cNvGrpSpPr/>
          <p:nvPr/>
        </p:nvGrpSpPr>
        <p:grpSpPr>
          <a:xfrm rot="0">
            <a:off x="11445544" y="2107675"/>
            <a:ext cx="3702872" cy="7083169"/>
            <a:chOff x="0" y="0"/>
            <a:chExt cx="975242" cy="1865526"/>
          </a:xfrm>
        </p:grpSpPr>
        <p:sp>
          <p:nvSpPr>
            <p:cNvPr name="Freeform 18" id="18"/>
            <p:cNvSpPr/>
            <p:nvPr/>
          </p:nvSpPr>
          <p:spPr>
            <a:xfrm flipH="false" flipV="false" rot="0">
              <a:off x="0" y="0"/>
              <a:ext cx="975242" cy="1865526"/>
            </a:xfrm>
            <a:custGeom>
              <a:avLst/>
              <a:gdLst/>
              <a:ahLst/>
              <a:cxnLst/>
              <a:rect r="r" b="b" t="t" l="l"/>
              <a:pathLst>
                <a:path h="1865526" w="975242">
                  <a:moveTo>
                    <a:pt x="33453" y="0"/>
                  </a:moveTo>
                  <a:lnTo>
                    <a:pt x="941789" y="0"/>
                  </a:lnTo>
                  <a:cubicBezTo>
                    <a:pt x="960265" y="0"/>
                    <a:pt x="975242" y="14977"/>
                    <a:pt x="975242" y="33453"/>
                  </a:cubicBezTo>
                  <a:lnTo>
                    <a:pt x="975242" y="1832073"/>
                  </a:lnTo>
                  <a:cubicBezTo>
                    <a:pt x="975242" y="1840946"/>
                    <a:pt x="971717" y="1849454"/>
                    <a:pt x="965444" y="1855728"/>
                  </a:cubicBezTo>
                  <a:cubicBezTo>
                    <a:pt x="959170" y="1862002"/>
                    <a:pt x="950662" y="1865526"/>
                    <a:pt x="941789" y="1865526"/>
                  </a:cubicBezTo>
                  <a:lnTo>
                    <a:pt x="33453" y="1865526"/>
                  </a:lnTo>
                  <a:cubicBezTo>
                    <a:pt x="14977" y="1865526"/>
                    <a:pt x="0" y="1850549"/>
                    <a:pt x="0" y="1832073"/>
                  </a:cubicBezTo>
                  <a:lnTo>
                    <a:pt x="0" y="33453"/>
                  </a:lnTo>
                  <a:cubicBezTo>
                    <a:pt x="0" y="14977"/>
                    <a:pt x="14977" y="0"/>
                    <a:pt x="33453"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9" id="19"/>
            <p:cNvSpPr txBox="true"/>
            <p:nvPr/>
          </p:nvSpPr>
          <p:spPr>
            <a:xfrm>
              <a:off x="0" y="-9525"/>
              <a:ext cx="975242" cy="1875051"/>
            </a:xfrm>
            <a:prstGeom prst="rect">
              <a:avLst/>
            </a:prstGeom>
          </p:spPr>
          <p:txBody>
            <a:bodyPr anchor="ctr" rtlCol="false" tIns="50800" lIns="50800" bIns="50800" rIns="50800"/>
            <a:lstStyle/>
            <a:p>
              <a:pPr algn="ctr">
                <a:lnSpc>
                  <a:spcPts val="3131"/>
                </a:lnSpc>
              </a:pPr>
            </a:p>
          </p:txBody>
        </p:sp>
      </p:grpSp>
      <p:grpSp>
        <p:nvGrpSpPr>
          <p:cNvPr name="Group 20" id="20"/>
          <p:cNvGrpSpPr/>
          <p:nvPr/>
        </p:nvGrpSpPr>
        <p:grpSpPr>
          <a:xfrm rot="0">
            <a:off x="6408337" y="2045511"/>
            <a:ext cx="3434684" cy="6970965"/>
            <a:chOff x="0" y="0"/>
            <a:chExt cx="4579578" cy="9294620"/>
          </a:xfrm>
        </p:grpSpPr>
        <p:sp>
          <p:nvSpPr>
            <p:cNvPr name="Freeform 21" id="21"/>
            <p:cNvSpPr/>
            <p:nvPr/>
          </p:nvSpPr>
          <p:spPr>
            <a:xfrm flipH="false" flipV="false" rot="0">
              <a:off x="0" y="0"/>
              <a:ext cx="4579578" cy="9294620"/>
            </a:xfrm>
            <a:custGeom>
              <a:avLst/>
              <a:gdLst/>
              <a:ahLst/>
              <a:cxnLst/>
              <a:rect r="r" b="b" t="t" l="l"/>
              <a:pathLst>
                <a:path h="9294620" w="4579578">
                  <a:moveTo>
                    <a:pt x="0" y="0"/>
                  </a:moveTo>
                  <a:lnTo>
                    <a:pt x="4579578" y="0"/>
                  </a:lnTo>
                  <a:lnTo>
                    <a:pt x="4579578" y="9294620"/>
                  </a:lnTo>
                  <a:lnTo>
                    <a:pt x="0" y="9294620"/>
                  </a:lnTo>
                  <a:lnTo>
                    <a:pt x="0" y="0"/>
                  </a:lnTo>
                  <a:close/>
                </a:path>
              </a:pathLst>
            </a:custGeom>
            <a:blipFill>
              <a:blip r:embed="rId7"/>
              <a:stretch>
                <a:fillRect l="0" t="0" r="0" b="0"/>
              </a:stretch>
            </a:blipFill>
          </p:spPr>
        </p:sp>
      </p:grpSp>
      <p:grpSp>
        <p:nvGrpSpPr>
          <p:cNvPr name="Group 22" id="22"/>
          <p:cNvGrpSpPr/>
          <p:nvPr/>
        </p:nvGrpSpPr>
        <p:grpSpPr>
          <a:xfrm rot="0">
            <a:off x="1069183" y="2045511"/>
            <a:ext cx="3379399" cy="6858761"/>
            <a:chOff x="0" y="0"/>
            <a:chExt cx="4505866" cy="9145015"/>
          </a:xfrm>
        </p:grpSpPr>
        <p:sp>
          <p:nvSpPr>
            <p:cNvPr name="Freeform 23" id="23"/>
            <p:cNvSpPr/>
            <p:nvPr/>
          </p:nvSpPr>
          <p:spPr>
            <a:xfrm flipH="false" flipV="false" rot="0">
              <a:off x="0" y="0"/>
              <a:ext cx="4505866" cy="9145015"/>
            </a:xfrm>
            <a:custGeom>
              <a:avLst/>
              <a:gdLst/>
              <a:ahLst/>
              <a:cxnLst/>
              <a:rect r="r" b="b" t="t" l="l"/>
              <a:pathLst>
                <a:path h="9145015" w="4505866">
                  <a:moveTo>
                    <a:pt x="0" y="0"/>
                  </a:moveTo>
                  <a:lnTo>
                    <a:pt x="4505866" y="0"/>
                  </a:lnTo>
                  <a:lnTo>
                    <a:pt x="4505866" y="9145015"/>
                  </a:lnTo>
                  <a:lnTo>
                    <a:pt x="0" y="9145015"/>
                  </a:lnTo>
                  <a:lnTo>
                    <a:pt x="0" y="0"/>
                  </a:lnTo>
                  <a:close/>
                </a:path>
              </a:pathLst>
            </a:custGeom>
            <a:blipFill>
              <a:blip r:embed="rId8"/>
              <a:stretch>
                <a:fillRect l="0" t="0" r="0" b="0"/>
              </a:stretch>
            </a:blipFill>
          </p:spPr>
        </p:sp>
      </p:grpSp>
      <p:sp>
        <p:nvSpPr>
          <p:cNvPr name="Freeform 24" id="24"/>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pic>
        <p:nvPicPr>
          <p:cNvPr name="Picture 25" id="25">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11777935" y="2282042"/>
            <a:ext cx="3038090" cy="6734434"/>
          </a:xfrm>
          <a:prstGeom prst="rect">
            <a:avLst/>
          </a:prstGeom>
        </p:spPr>
      </p:pic>
      <p:sp>
        <p:nvSpPr>
          <p:cNvPr name="TextBox 26" id="26"/>
          <p:cNvSpPr txBox="true"/>
          <p:nvPr/>
        </p:nvSpPr>
        <p:spPr>
          <a:xfrm rot="0">
            <a:off x="4965352" y="226597"/>
            <a:ext cx="8357296" cy="802103"/>
          </a:xfrm>
          <a:prstGeom prst="rect">
            <a:avLst/>
          </a:prstGeom>
        </p:spPr>
        <p:txBody>
          <a:bodyPr anchor="t" rtlCol="false" tIns="0" lIns="0" bIns="0" rIns="0">
            <a:spAutoFit/>
          </a:bodyPr>
          <a:lstStyle/>
          <a:p>
            <a:pPr algn="ctr" marL="0" indent="0" lvl="0">
              <a:lnSpc>
                <a:spcPts val="6563"/>
              </a:lnSpc>
              <a:spcBef>
                <a:spcPct val="0"/>
              </a:spcBef>
            </a:pPr>
            <a:r>
              <a:rPr lang="en-US" sz="4722">
                <a:solidFill>
                  <a:srgbClr val="048AFF"/>
                </a:solidFill>
                <a:latin typeface="Now Bold"/>
              </a:rPr>
              <a:t>Navigation through pages</a:t>
            </a:r>
          </a:p>
        </p:txBody>
      </p:sp>
      <p:sp>
        <p:nvSpPr>
          <p:cNvPr name="Freeform 27" id="27"/>
          <p:cNvSpPr/>
          <p:nvPr/>
        </p:nvSpPr>
        <p:spPr>
          <a:xfrm flipH="false" flipV="false" rot="0">
            <a:off x="3937639" y="312322"/>
            <a:ext cx="646712" cy="646712"/>
          </a:xfrm>
          <a:custGeom>
            <a:avLst/>
            <a:gdLst/>
            <a:ahLst/>
            <a:cxnLst/>
            <a:rect r="r" b="b" t="t" l="l"/>
            <a:pathLst>
              <a:path h="646712" w="646712">
                <a:moveTo>
                  <a:pt x="0" y="0"/>
                </a:moveTo>
                <a:lnTo>
                  <a:pt x="646713" y="0"/>
                </a:lnTo>
                <a:lnTo>
                  <a:pt x="646713" y="646712"/>
                </a:lnTo>
                <a:lnTo>
                  <a:pt x="0" y="6467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5"/>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878546" y="3596887"/>
            <a:ext cx="2878546" cy="2878546"/>
            <a:chOff x="0" y="0"/>
            <a:chExt cx="6350000" cy="6350000"/>
          </a:xfrm>
        </p:grpSpPr>
        <p:sp>
          <p:nvSpPr>
            <p:cNvPr name="Freeform 5" id="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6" id="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7" id="7"/>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6670328" y="3135749"/>
            <a:ext cx="7980359" cy="3735572"/>
            <a:chOff x="0" y="0"/>
            <a:chExt cx="2101823" cy="983854"/>
          </a:xfrm>
        </p:grpSpPr>
        <p:sp>
          <p:nvSpPr>
            <p:cNvPr name="Freeform 9" id="9"/>
            <p:cNvSpPr/>
            <p:nvPr/>
          </p:nvSpPr>
          <p:spPr>
            <a:xfrm flipH="false" flipV="false" rot="0">
              <a:off x="0" y="0"/>
              <a:ext cx="2101823" cy="983854"/>
            </a:xfrm>
            <a:custGeom>
              <a:avLst/>
              <a:gdLst/>
              <a:ahLst/>
              <a:cxnLst/>
              <a:rect r="r" b="b" t="t" l="l"/>
              <a:pathLst>
                <a:path h="983854" w="2101823">
                  <a:moveTo>
                    <a:pt x="15522" y="0"/>
                  </a:moveTo>
                  <a:lnTo>
                    <a:pt x="2086301" y="0"/>
                  </a:lnTo>
                  <a:cubicBezTo>
                    <a:pt x="2094874" y="0"/>
                    <a:pt x="2101823" y="6949"/>
                    <a:pt x="2101823" y="15522"/>
                  </a:cubicBezTo>
                  <a:lnTo>
                    <a:pt x="2101823" y="968332"/>
                  </a:lnTo>
                  <a:cubicBezTo>
                    <a:pt x="2101823" y="976905"/>
                    <a:pt x="2094874" y="983854"/>
                    <a:pt x="2086301" y="983854"/>
                  </a:cubicBezTo>
                  <a:lnTo>
                    <a:pt x="15522" y="983854"/>
                  </a:lnTo>
                  <a:cubicBezTo>
                    <a:pt x="6949" y="983854"/>
                    <a:pt x="0" y="976905"/>
                    <a:pt x="0" y="968332"/>
                  </a:cubicBezTo>
                  <a:lnTo>
                    <a:pt x="0" y="15522"/>
                  </a:lnTo>
                  <a:cubicBezTo>
                    <a:pt x="0" y="6949"/>
                    <a:pt x="6949" y="0"/>
                    <a:pt x="1552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0" id="10"/>
            <p:cNvSpPr txBox="true"/>
            <p:nvPr/>
          </p:nvSpPr>
          <p:spPr>
            <a:xfrm>
              <a:off x="0" y="-9525"/>
              <a:ext cx="2101823" cy="993379"/>
            </a:xfrm>
            <a:prstGeom prst="rect">
              <a:avLst/>
            </a:prstGeom>
          </p:spPr>
          <p:txBody>
            <a:bodyPr anchor="ctr" rtlCol="false" tIns="50800" lIns="50800" bIns="50800" rIns="50800"/>
            <a:lstStyle/>
            <a:p>
              <a:pPr algn="ctr">
                <a:lnSpc>
                  <a:spcPts val="3131"/>
                </a:lnSpc>
              </a:pPr>
            </a:p>
          </p:txBody>
        </p:sp>
      </p:grpSp>
      <p:sp>
        <p:nvSpPr>
          <p:cNvPr name="Freeform 11" id="11"/>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12" id="12"/>
          <p:cNvSpPr txBox="true"/>
          <p:nvPr/>
        </p:nvSpPr>
        <p:spPr>
          <a:xfrm rot="0">
            <a:off x="5223744" y="158437"/>
            <a:ext cx="9298976" cy="1276607"/>
          </a:xfrm>
          <a:prstGeom prst="rect">
            <a:avLst/>
          </a:prstGeom>
        </p:spPr>
        <p:txBody>
          <a:bodyPr anchor="t" rtlCol="false" tIns="0" lIns="0" bIns="0" rIns="0">
            <a:spAutoFit/>
          </a:bodyPr>
          <a:lstStyle/>
          <a:p>
            <a:pPr algn="ctr" marL="0" indent="0" lvl="0">
              <a:lnSpc>
                <a:spcPts val="5134"/>
              </a:lnSpc>
              <a:spcBef>
                <a:spcPct val="0"/>
              </a:spcBef>
            </a:pPr>
            <a:r>
              <a:rPr lang="en-US" sz="3693">
                <a:solidFill>
                  <a:srgbClr val="048AFF"/>
                </a:solidFill>
                <a:latin typeface="Now Bold"/>
              </a:rPr>
              <a:t>Enhanced Interaction with Depth Scanning and Object Placement in VR</a:t>
            </a:r>
          </a:p>
        </p:txBody>
      </p:sp>
      <p:grpSp>
        <p:nvGrpSpPr>
          <p:cNvPr name="Group 13" id="13"/>
          <p:cNvGrpSpPr/>
          <p:nvPr/>
        </p:nvGrpSpPr>
        <p:grpSpPr>
          <a:xfrm rot="0">
            <a:off x="1110852" y="1158990"/>
            <a:ext cx="4005971" cy="8778901"/>
            <a:chOff x="0" y="0"/>
            <a:chExt cx="1055071" cy="2312139"/>
          </a:xfrm>
        </p:grpSpPr>
        <p:sp>
          <p:nvSpPr>
            <p:cNvPr name="Freeform 14" id="14"/>
            <p:cNvSpPr/>
            <p:nvPr/>
          </p:nvSpPr>
          <p:spPr>
            <a:xfrm flipH="false" flipV="false" rot="0">
              <a:off x="0" y="0"/>
              <a:ext cx="1055071" cy="2312139"/>
            </a:xfrm>
            <a:custGeom>
              <a:avLst/>
              <a:gdLst/>
              <a:ahLst/>
              <a:cxnLst/>
              <a:rect r="r" b="b" t="t" l="l"/>
              <a:pathLst>
                <a:path h="2312139" w="1055071">
                  <a:moveTo>
                    <a:pt x="30922" y="0"/>
                  </a:moveTo>
                  <a:lnTo>
                    <a:pt x="1024149" y="0"/>
                  </a:lnTo>
                  <a:cubicBezTo>
                    <a:pt x="1032350" y="0"/>
                    <a:pt x="1040215" y="3258"/>
                    <a:pt x="1046014" y="9057"/>
                  </a:cubicBezTo>
                  <a:cubicBezTo>
                    <a:pt x="1051813" y="14856"/>
                    <a:pt x="1055071" y="22721"/>
                    <a:pt x="1055071" y="30922"/>
                  </a:cubicBezTo>
                  <a:lnTo>
                    <a:pt x="1055071" y="2281217"/>
                  </a:lnTo>
                  <a:cubicBezTo>
                    <a:pt x="1055071" y="2289418"/>
                    <a:pt x="1051813" y="2297283"/>
                    <a:pt x="1046014" y="2303082"/>
                  </a:cubicBezTo>
                  <a:cubicBezTo>
                    <a:pt x="1040215" y="2308881"/>
                    <a:pt x="1032350" y="2312139"/>
                    <a:pt x="1024149" y="2312139"/>
                  </a:cubicBezTo>
                  <a:lnTo>
                    <a:pt x="30922" y="2312139"/>
                  </a:lnTo>
                  <a:cubicBezTo>
                    <a:pt x="22721" y="2312139"/>
                    <a:pt x="14856" y="2308881"/>
                    <a:pt x="9057" y="2303082"/>
                  </a:cubicBezTo>
                  <a:cubicBezTo>
                    <a:pt x="3258" y="2297283"/>
                    <a:pt x="0" y="2289418"/>
                    <a:pt x="0" y="2281217"/>
                  </a:cubicBezTo>
                  <a:lnTo>
                    <a:pt x="0" y="30922"/>
                  </a:lnTo>
                  <a:cubicBezTo>
                    <a:pt x="0" y="22721"/>
                    <a:pt x="3258" y="14856"/>
                    <a:pt x="9057" y="9057"/>
                  </a:cubicBezTo>
                  <a:cubicBezTo>
                    <a:pt x="14856" y="3258"/>
                    <a:pt x="22721" y="0"/>
                    <a:pt x="3092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5" id="15"/>
            <p:cNvSpPr txBox="true"/>
            <p:nvPr/>
          </p:nvSpPr>
          <p:spPr>
            <a:xfrm>
              <a:off x="0" y="-9525"/>
              <a:ext cx="1055071" cy="2321664"/>
            </a:xfrm>
            <a:prstGeom prst="rect">
              <a:avLst/>
            </a:prstGeom>
          </p:spPr>
          <p:txBody>
            <a:bodyPr anchor="ctr" rtlCol="false" tIns="50800" lIns="50800" bIns="50800" rIns="50800"/>
            <a:lstStyle/>
            <a:p>
              <a:pPr algn="ctr">
                <a:lnSpc>
                  <a:spcPts val="3131"/>
                </a:lnSpc>
              </a:pPr>
            </a:p>
          </p:txBody>
        </p:sp>
      </p:grpSp>
      <p:pic>
        <p:nvPicPr>
          <p:cNvPr name="Picture 16" id="16">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1257537" y="1435044"/>
            <a:ext cx="3712602" cy="8229600"/>
          </a:xfrm>
          <a:prstGeom prst="rect">
            <a:avLst/>
          </a:prstGeom>
        </p:spPr>
      </p:pic>
      <p:sp>
        <p:nvSpPr>
          <p:cNvPr name="Freeform 17" id="17"/>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18" id="18"/>
          <p:cNvSpPr txBox="true"/>
          <p:nvPr/>
        </p:nvSpPr>
        <p:spPr>
          <a:xfrm rot="0">
            <a:off x="6670328" y="3460208"/>
            <a:ext cx="7980359" cy="3106565"/>
          </a:xfrm>
          <a:prstGeom prst="rect">
            <a:avLst/>
          </a:prstGeom>
        </p:spPr>
        <p:txBody>
          <a:bodyPr anchor="t" rtlCol="false" tIns="0" lIns="0" bIns="0" rIns="0">
            <a:spAutoFit/>
          </a:bodyPr>
          <a:lstStyle/>
          <a:p>
            <a:pPr algn="ctr">
              <a:lnSpc>
                <a:spcPts val="3595"/>
              </a:lnSpc>
            </a:pPr>
            <a:r>
              <a:rPr lang="en-US" sz="2462">
                <a:solidFill>
                  <a:srgbClr val="FFFFFF"/>
                </a:solidFill>
                <a:latin typeface="DM Sans"/>
              </a:rPr>
              <a:t>To provide a seamless and immersive experience in our AR/VR hardware collaboration app, we are incorporating advanced depth scanning and object placement capabilities. This feature leverages the device's camera to analyze the surrounding environment, detect depth, and accurately place virtual objects within the real world.</a:t>
            </a:r>
          </a:p>
        </p:txBody>
      </p:sp>
    </p:spTree>
  </p:cSld>
  <p:clrMapOvr>
    <a:masterClrMapping/>
  </p:clrMapOvr>
  <p:timing>
    <p:tnLst>
      <p:par>
        <p:cTn dur="indefinite" restart="never" nodeType="tmRoot">
          <p:childTnLst>
            <p:video>
              <p:cMediaNode vol="100000">
                <p:cTn fill="hold" display="false">
                  <p:stCondLst>
                    <p:cond delay="indefinite"/>
                  </p:stCondLst>
                </p:cTn>
                <p:tgtEl>
                  <p:spTgt spid="16"/>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4" id="4"/>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5" id="5"/>
          <p:cNvGrpSpPr/>
          <p:nvPr/>
        </p:nvGrpSpPr>
        <p:grpSpPr>
          <a:xfrm rot="0">
            <a:off x="623562" y="2107675"/>
            <a:ext cx="7955782" cy="4883110"/>
            <a:chOff x="0" y="0"/>
            <a:chExt cx="2095350" cy="1286087"/>
          </a:xfrm>
        </p:grpSpPr>
        <p:sp>
          <p:nvSpPr>
            <p:cNvPr name="Freeform 6" id="6"/>
            <p:cNvSpPr/>
            <p:nvPr/>
          </p:nvSpPr>
          <p:spPr>
            <a:xfrm flipH="false" flipV="false" rot="0">
              <a:off x="0" y="0"/>
              <a:ext cx="2095350" cy="1286087"/>
            </a:xfrm>
            <a:custGeom>
              <a:avLst/>
              <a:gdLst/>
              <a:ahLst/>
              <a:cxnLst/>
              <a:rect r="r" b="b" t="t" l="l"/>
              <a:pathLst>
                <a:path h="1286087" w="2095350">
                  <a:moveTo>
                    <a:pt x="15570" y="0"/>
                  </a:moveTo>
                  <a:lnTo>
                    <a:pt x="2079780" y="0"/>
                  </a:lnTo>
                  <a:cubicBezTo>
                    <a:pt x="2083909" y="0"/>
                    <a:pt x="2087870" y="1640"/>
                    <a:pt x="2090789" y="4560"/>
                  </a:cubicBezTo>
                  <a:cubicBezTo>
                    <a:pt x="2093709" y="7480"/>
                    <a:pt x="2095350" y="11441"/>
                    <a:pt x="2095350" y="15570"/>
                  </a:cubicBezTo>
                  <a:lnTo>
                    <a:pt x="2095350" y="1270517"/>
                  </a:lnTo>
                  <a:cubicBezTo>
                    <a:pt x="2095350" y="1274646"/>
                    <a:pt x="2093709" y="1278606"/>
                    <a:pt x="2090789" y="1281526"/>
                  </a:cubicBezTo>
                  <a:cubicBezTo>
                    <a:pt x="2087870" y="1284446"/>
                    <a:pt x="2083909" y="1286087"/>
                    <a:pt x="2079780" y="1286087"/>
                  </a:cubicBezTo>
                  <a:lnTo>
                    <a:pt x="15570" y="1286087"/>
                  </a:lnTo>
                  <a:cubicBezTo>
                    <a:pt x="6971" y="1286087"/>
                    <a:pt x="0" y="1279116"/>
                    <a:pt x="0" y="1270517"/>
                  </a:cubicBezTo>
                  <a:lnTo>
                    <a:pt x="0" y="15570"/>
                  </a:lnTo>
                  <a:cubicBezTo>
                    <a:pt x="0" y="11441"/>
                    <a:pt x="1640" y="7480"/>
                    <a:pt x="4560" y="4560"/>
                  </a:cubicBezTo>
                  <a:cubicBezTo>
                    <a:pt x="7480" y="1640"/>
                    <a:pt x="11441" y="0"/>
                    <a:pt x="1557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7" id="7"/>
            <p:cNvSpPr txBox="true"/>
            <p:nvPr/>
          </p:nvSpPr>
          <p:spPr>
            <a:xfrm>
              <a:off x="0" y="-9525"/>
              <a:ext cx="2095350" cy="1295612"/>
            </a:xfrm>
            <a:prstGeom prst="rect">
              <a:avLst/>
            </a:prstGeom>
          </p:spPr>
          <p:txBody>
            <a:bodyPr anchor="ctr" rtlCol="false" tIns="50800" lIns="50800" bIns="50800" rIns="50800"/>
            <a:lstStyle/>
            <a:p>
              <a:pPr algn="ctr">
                <a:lnSpc>
                  <a:spcPts val="3131"/>
                </a:lnSpc>
              </a:pPr>
            </a:p>
          </p:txBody>
        </p:sp>
      </p:grpSp>
      <p:grpSp>
        <p:nvGrpSpPr>
          <p:cNvPr name="Group 8" id="8"/>
          <p:cNvGrpSpPr>
            <a:grpSpLocks noChangeAspect="true"/>
          </p:cNvGrpSpPr>
          <p:nvPr/>
        </p:nvGrpSpPr>
        <p:grpSpPr>
          <a:xfrm rot="0">
            <a:off x="-2878546" y="3596887"/>
            <a:ext cx="2878546" cy="2878546"/>
            <a:chOff x="0" y="0"/>
            <a:chExt cx="6350000" cy="6350000"/>
          </a:xfrm>
        </p:grpSpPr>
        <p:sp>
          <p:nvSpPr>
            <p:cNvPr name="Freeform 9" id="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11" id="11"/>
          <p:cNvSpPr/>
          <p:nvPr/>
        </p:nvSpPr>
        <p:spPr>
          <a:xfrm flipH="false" flipV="false" rot="0">
            <a:off x="16636768"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8829207" y="1754316"/>
            <a:ext cx="8430093" cy="7707843"/>
            <a:chOff x="0" y="0"/>
            <a:chExt cx="2220271" cy="2030049"/>
          </a:xfrm>
        </p:grpSpPr>
        <p:sp>
          <p:nvSpPr>
            <p:cNvPr name="Freeform 13" id="13"/>
            <p:cNvSpPr/>
            <p:nvPr/>
          </p:nvSpPr>
          <p:spPr>
            <a:xfrm flipH="false" flipV="false" rot="0">
              <a:off x="0" y="0"/>
              <a:ext cx="2220271" cy="2030049"/>
            </a:xfrm>
            <a:custGeom>
              <a:avLst/>
              <a:gdLst/>
              <a:ahLst/>
              <a:cxnLst/>
              <a:rect r="r" b="b" t="t" l="l"/>
              <a:pathLst>
                <a:path h="2030049" w="2220271">
                  <a:moveTo>
                    <a:pt x="14694" y="0"/>
                  </a:moveTo>
                  <a:lnTo>
                    <a:pt x="2205578" y="0"/>
                  </a:lnTo>
                  <a:cubicBezTo>
                    <a:pt x="2209475" y="0"/>
                    <a:pt x="2213212" y="1548"/>
                    <a:pt x="2215968" y="4304"/>
                  </a:cubicBezTo>
                  <a:cubicBezTo>
                    <a:pt x="2218723" y="7059"/>
                    <a:pt x="2220271" y="10797"/>
                    <a:pt x="2220271" y="14694"/>
                  </a:cubicBezTo>
                  <a:lnTo>
                    <a:pt x="2220271" y="2015355"/>
                  </a:lnTo>
                  <a:cubicBezTo>
                    <a:pt x="2220271" y="2023471"/>
                    <a:pt x="2213693" y="2030049"/>
                    <a:pt x="2205578" y="2030049"/>
                  </a:cubicBezTo>
                  <a:lnTo>
                    <a:pt x="14694" y="2030049"/>
                  </a:lnTo>
                  <a:cubicBezTo>
                    <a:pt x="6579" y="2030049"/>
                    <a:pt x="0" y="2023471"/>
                    <a:pt x="0" y="2015355"/>
                  </a:cubicBezTo>
                  <a:lnTo>
                    <a:pt x="0" y="14694"/>
                  </a:lnTo>
                  <a:cubicBezTo>
                    <a:pt x="0" y="10797"/>
                    <a:pt x="1548" y="7059"/>
                    <a:pt x="4304" y="4304"/>
                  </a:cubicBezTo>
                  <a:cubicBezTo>
                    <a:pt x="7059" y="1548"/>
                    <a:pt x="10797" y="0"/>
                    <a:pt x="14694"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4" id="14"/>
            <p:cNvSpPr txBox="true"/>
            <p:nvPr/>
          </p:nvSpPr>
          <p:spPr>
            <a:xfrm>
              <a:off x="0" y="-9525"/>
              <a:ext cx="2220271" cy="2039574"/>
            </a:xfrm>
            <a:prstGeom prst="rect">
              <a:avLst/>
            </a:prstGeom>
          </p:spPr>
          <p:txBody>
            <a:bodyPr anchor="ctr" rtlCol="false" tIns="50800" lIns="50800" bIns="50800" rIns="50800"/>
            <a:lstStyle/>
            <a:p>
              <a:pPr algn="ctr">
                <a:lnSpc>
                  <a:spcPts val="3131"/>
                </a:lnSpc>
              </a:pPr>
            </a:p>
          </p:txBody>
        </p:sp>
      </p:grpSp>
      <p:sp>
        <p:nvSpPr>
          <p:cNvPr name="Freeform 15" id="15"/>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pic>
        <p:nvPicPr>
          <p:cNvPr name="Picture 16" id="16">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816121" y="2343684"/>
            <a:ext cx="7570664" cy="4411091"/>
          </a:xfrm>
          <a:prstGeom prst="rect">
            <a:avLst/>
          </a:prstGeom>
        </p:spPr>
      </p:pic>
      <p:sp>
        <p:nvSpPr>
          <p:cNvPr name="TextBox 17" id="17"/>
          <p:cNvSpPr txBox="true"/>
          <p:nvPr/>
        </p:nvSpPr>
        <p:spPr>
          <a:xfrm rot="0">
            <a:off x="5092449" y="160596"/>
            <a:ext cx="8103103" cy="1274448"/>
          </a:xfrm>
          <a:prstGeom prst="rect">
            <a:avLst/>
          </a:prstGeom>
        </p:spPr>
        <p:txBody>
          <a:bodyPr anchor="t" rtlCol="false" tIns="0" lIns="0" bIns="0" rIns="0">
            <a:spAutoFit/>
          </a:bodyPr>
          <a:lstStyle/>
          <a:p>
            <a:pPr algn="ctr" marL="0" indent="0" lvl="0">
              <a:lnSpc>
                <a:spcPts val="5084"/>
              </a:lnSpc>
              <a:spcBef>
                <a:spcPct val="0"/>
              </a:spcBef>
            </a:pPr>
            <a:r>
              <a:rPr lang="en-US" sz="3658">
                <a:solidFill>
                  <a:srgbClr val="048AFF"/>
                </a:solidFill>
                <a:latin typeface="Now Bold"/>
              </a:rPr>
              <a:t>Incorporating Exploded View for Enhanced Collaboration</a:t>
            </a:r>
          </a:p>
        </p:txBody>
      </p:sp>
      <p:sp>
        <p:nvSpPr>
          <p:cNvPr name="TextBox 18" id="18"/>
          <p:cNvSpPr txBox="true"/>
          <p:nvPr/>
        </p:nvSpPr>
        <p:spPr>
          <a:xfrm rot="0">
            <a:off x="627165" y="7073053"/>
            <a:ext cx="7952178" cy="368427"/>
          </a:xfrm>
          <a:prstGeom prst="rect">
            <a:avLst/>
          </a:prstGeom>
        </p:spPr>
        <p:txBody>
          <a:bodyPr anchor="t" rtlCol="false" tIns="0" lIns="0" bIns="0" rIns="0">
            <a:spAutoFit/>
          </a:bodyPr>
          <a:lstStyle/>
          <a:p>
            <a:pPr algn="ctr" marL="0" indent="0" lvl="0">
              <a:lnSpc>
                <a:spcPts val="2919"/>
              </a:lnSpc>
              <a:spcBef>
                <a:spcPct val="0"/>
              </a:spcBef>
            </a:pPr>
            <a:r>
              <a:rPr lang="en-US" sz="2100">
                <a:solidFill>
                  <a:srgbClr val="048AFF"/>
                </a:solidFill>
                <a:latin typeface="Now Bold"/>
              </a:rPr>
              <a:t>Source: immersive insiders</a:t>
            </a:r>
          </a:p>
        </p:txBody>
      </p:sp>
      <p:sp>
        <p:nvSpPr>
          <p:cNvPr name="TextBox 19" id="19"/>
          <p:cNvSpPr txBox="true"/>
          <p:nvPr/>
        </p:nvSpPr>
        <p:spPr>
          <a:xfrm rot="0">
            <a:off x="9121356" y="1888209"/>
            <a:ext cx="7845795" cy="7796543"/>
          </a:xfrm>
          <a:prstGeom prst="rect">
            <a:avLst/>
          </a:prstGeom>
        </p:spPr>
        <p:txBody>
          <a:bodyPr anchor="t" rtlCol="false" tIns="0" lIns="0" bIns="0" rIns="0">
            <a:spAutoFit/>
          </a:bodyPr>
          <a:lstStyle/>
          <a:p>
            <a:pPr algn="just">
              <a:lnSpc>
                <a:spcPts val="3144"/>
              </a:lnSpc>
            </a:pPr>
            <a:r>
              <a:rPr lang="en-US" sz="2153">
                <a:solidFill>
                  <a:srgbClr val="FFFFFF"/>
                </a:solidFill>
                <a:latin typeface="DM Sans"/>
              </a:rPr>
              <a:t>To enhance the collaborative capabilities of our AR/VR hardware collaboration app, we plan to incorporate an exploded view feature for 3D models. This functionality will allow users to visualize and interact with complex hardware designs by separating components, providing a clearer understanding of each part and its assembly.</a:t>
            </a:r>
          </a:p>
          <a:p>
            <a:pPr algn="just">
              <a:lnSpc>
                <a:spcPts val="3144"/>
              </a:lnSpc>
            </a:pPr>
            <a:r>
              <a:rPr lang="en-US" sz="2153">
                <a:solidFill>
                  <a:srgbClr val="FFFFFF"/>
                </a:solidFill>
                <a:latin typeface="DM Sans"/>
              </a:rPr>
              <a:t>Our implementation is inspired by an innovative approach demonstrated by immersive insiders.</a:t>
            </a:r>
          </a:p>
          <a:p>
            <a:pPr algn="just">
              <a:lnSpc>
                <a:spcPts val="3144"/>
              </a:lnSpc>
            </a:pPr>
          </a:p>
          <a:p>
            <a:pPr algn="just">
              <a:lnSpc>
                <a:spcPts val="3144"/>
              </a:lnSpc>
            </a:pPr>
            <a:r>
              <a:rPr lang="en-US" sz="2153" u="sng">
                <a:solidFill>
                  <a:srgbClr val="FFFFFF"/>
                </a:solidFill>
                <a:latin typeface="DM Sans Bold"/>
              </a:rPr>
              <a:t>How It Benefits Our FUTURA FORGE App:</a:t>
            </a:r>
          </a:p>
          <a:p>
            <a:pPr algn="just" marL="464930" indent="-232465" lvl="1">
              <a:lnSpc>
                <a:spcPts val="3144"/>
              </a:lnSpc>
              <a:buFont typeface="Arial"/>
              <a:buChar char="•"/>
            </a:pPr>
            <a:r>
              <a:rPr lang="en-US" sz="2153">
                <a:solidFill>
                  <a:srgbClr val="FFFFFF"/>
                </a:solidFill>
                <a:latin typeface="DM Sans Bold"/>
              </a:rPr>
              <a:t>Improved Understanding:</a:t>
            </a:r>
            <a:r>
              <a:rPr lang="en-US" sz="2153">
                <a:solidFill>
                  <a:srgbClr val="FFFFFF"/>
                </a:solidFill>
                <a:latin typeface="DM Sans"/>
              </a:rPr>
              <a:t> Users can better understand the structure and relationship between different components of a hardware design.</a:t>
            </a:r>
          </a:p>
          <a:p>
            <a:pPr algn="just" marL="464930" indent="-232465" lvl="1">
              <a:lnSpc>
                <a:spcPts val="3144"/>
              </a:lnSpc>
              <a:buFont typeface="Arial"/>
              <a:buChar char="•"/>
            </a:pPr>
            <a:r>
              <a:rPr lang="en-US" sz="2153">
                <a:solidFill>
                  <a:srgbClr val="FFFFFF"/>
                </a:solidFill>
                <a:latin typeface="DM Sans Bold"/>
              </a:rPr>
              <a:t>Easier Troubleshooting:</a:t>
            </a:r>
            <a:r>
              <a:rPr lang="en-US" sz="2153">
                <a:solidFill>
                  <a:srgbClr val="FFFFFF"/>
                </a:solidFill>
                <a:latin typeface="DM Sans"/>
              </a:rPr>
              <a:t> By visually isolating parts, users can more easily identify and address issues within the design.</a:t>
            </a:r>
          </a:p>
          <a:p>
            <a:pPr algn="just" marL="464930" indent="-232465" lvl="1">
              <a:lnSpc>
                <a:spcPts val="3144"/>
              </a:lnSpc>
              <a:buFont typeface="Arial"/>
              <a:buChar char="•"/>
            </a:pPr>
            <a:r>
              <a:rPr lang="en-US" sz="2153">
                <a:solidFill>
                  <a:srgbClr val="FFFFFF"/>
                </a:solidFill>
                <a:latin typeface="DM Sans Bold"/>
              </a:rPr>
              <a:t>Enhanced Collaboration: </a:t>
            </a:r>
            <a:r>
              <a:rPr lang="en-US" sz="2153">
                <a:solidFill>
                  <a:srgbClr val="FFFFFF"/>
                </a:solidFill>
                <a:latin typeface="DM Sans"/>
              </a:rPr>
              <a:t>Facilitates more effective communication among team members by providing a clear visual representation of the hardware assembly.</a:t>
            </a:r>
          </a:p>
          <a:p>
            <a:pPr algn="just">
              <a:lnSpc>
                <a:spcPts val="3144"/>
              </a:lnSpc>
            </a:pPr>
          </a:p>
        </p:txBody>
      </p:sp>
      <p:sp>
        <p:nvSpPr>
          <p:cNvPr name="Freeform 20" id="20"/>
          <p:cNvSpPr/>
          <p:nvPr/>
        </p:nvSpPr>
        <p:spPr>
          <a:xfrm flipH="false" flipV="false" rot="0">
            <a:off x="4147170" y="375781"/>
            <a:ext cx="908566" cy="920279"/>
          </a:xfrm>
          <a:custGeom>
            <a:avLst/>
            <a:gdLst/>
            <a:ahLst/>
            <a:cxnLst/>
            <a:rect r="r" b="b" t="t" l="l"/>
            <a:pathLst>
              <a:path h="920279" w="908566">
                <a:moveTo>
                  <a:pt x="0" y="0"/>
                </a:moveTo>
                <a:lnTo>
                  <a:pt x="908566" y="0"/>
                </a:lnTo>
                <a:lnTo>
                  <a:pt x="908566" y="920278"/>
                </a:lnTo>
                <a:lnTo>
                  <a:pt x="0" y="9202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16"/>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878546" y="3596887"/>
            <a:ext cx="2878546" cy="2878546"/>
            <a:chOff x="0" y="0"/>
            <a:chExt cx="6350000" cy="6350000"/>
          </a:xfrm>
        </p:grpSpPr>
        <p:sp>
          <p:nvSpPr>
            <p:cNvPr name="Freeform 5" id="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6" id="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7" id="7"/>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9" id="9"/>
          <p:cNvGrpSpPr/>
          <p:nvPr/>
        </p:nvGrpSpPr>
        <p:grpSpPr>
          <a:xfrm rot="0">
            <a:off x="6202832" y="1933307"/>
            <a:ext cx="3702872" cy="7083169"/>
            <a:chOff x="0" y="0"/>
            <a:chExt cx="975242" cy="1865526"/>
          </a:xfrm>
        </p:grpSpPr>
        <p:sp>
          <p:nvSpPr>
            <p:cNvPr name="Freeform 10" id="10"/>
            <p:cNvSpPr/>
            <p:nvPr/>
          </p:nvSpPr>
          <p:spPr>
            <a:xfrm flipH="false" flipV="false" rot="0">
              <a:off x="0" y="0"/>
              <a:ext cx="975242" cy="1865526"/>
            </a:xfrm>
            <a:custGeom>
              <a:avLst/>
              <a:gdLst/>
              <a:ahLst/>
              <a:cxnLst/>
              <a:rect r="r" b="b" t="t" l="l"/>
              <a:pathLst>
                <a:path h="1865526" w="975242">
                  <a:moveTo>
                    <a:pt x="33453" y="0"/>
                  </a:moveTo>
                  <a:lnTo>
                    <a:pt x="941789" y="0"/>
                  </a:lnTo>
                  <a:cubicBezTo>
                    <a:pt x="960265" y="0"/>
                    <a:pt x="975242" y="14977"/>
                    <a:pt x="975242" y="33453"/>
                  </a:cubicBezTo>
                  <a:lnTo>
                    <a:pt x="975242" y="1832073"/>
                  </a:lnTo>
                  <a:cubicBezTo>
                    <a:pt x="975242" y="1840946"/>
                    <a:pt x="971717" y="1849454"/>
                    <a:pt x="965444" y="1855728"/>
                  </a:cubicBezTo>
                  <a:cubicBezTo>
                    <a:pt x="959170" y="1862002"/>
                    <a:pt x="950662" y="1865526"/>
                    <a:pt x="941789" y="1865526"/>
                  </a:cubicBezTo>
                  <a:lnTo>
                    <a:pt x="33453" y="1865526"/>
                  </a:lnTo>
                  <a:cubicBezTo>
                    <a:pt x="14977" y="1865526"/>
                    <a:pt x="0" y="1850549"/>
                    <a:pt x="0" y="1832073"/>
                  </a:cubicBezTo>
                  <a:lnTo>
                    <a:pt x="0" y="33453"/>
                  </a:lnTo>
                  <a:cubicBezTo>
                    <a:pt x="0" y="14977"/>
                    <a:pt x="14977" y="0"/>
                    <a:pt x="33453"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1" id="11"/>
            <p:cNvSpPr txBox="true"/>
            <p:nvPr/>
          </p:nvSpPr>
          <p:spPr>
            <a:xfrm>
              <a:off x="0" y="-9525"/>
              <a:ext cx="975242" cy="1875051"/>
            </a:xfrm>
            <a:prstGeom prst="rect">
              <a:avLst/>
            </a:prstGeom>
          </p:spPr>
          <p:txBody>
            <a:bodyPr anchor="ctr" rtlCol="false" tIns="50800" lIns="50800" bIns="50800" rIns="50800"/>
            <a:lstStyle/>
            <a:p>
              <a:pPr algn="ctr">
                <a:lnSpc>
                  <a:spcPts val="3131"/>
                </a:lnSpc>
              </a:pPr>
            </a:p>
          </p:txBody>
        </p:sp>
      </p:grpSp>
      <p:sp>
        <p:nvSpPr>
          <p:cNvPr name="AutoShape 12" id="12"/>
          <p:cNvSpPr/>
          <p:nvPr/>
        </p:nvSpPr>
        <p:spPr>
          <a:xfrm>
            <a:off x="10492605" y="5200650"/>
            <a:ext cx="445688" cy="0"/>
          </a:xfrm>
          <a:prstGeom prst="line">
            <a:avLst/>
          </a:prstGeom>
          <a:ln cap="flat" w="57150">
            <a:solidFill>
              <a:srgbClr val="B100E8"/>
            </a:solidFill>
            <a:prstDash val="solid"/>
            <a:headEnd type="none" len="sm" w="sm"/>
            <a:tailEnd type="arrow" len="sm" w="med"/>
          </a:ln>
        </p:spPr>
      </p:sp>
      <p:sp>
        <p:nvSpPr>
          <p:cNvPr name="TextBox 13" id="13"/>
          <p:cNvSpPr txBox="true"/>
          <p:nvPr/>
        </p:nvSpPr>
        <p:spPr>
          <a:xfrm rot="0">
            <a:off x="4965352" y="226597"/>
            <a:ext cx="8357296" cy="802103"/>
          </a:xfrm>
          <a:prstGeom prst="rect">
            <a:avLst/>
          </a:prstGeom>
        </p:spPr>
        <p:txBody>
          <a:bodyPr anchor="t" rtlCol="false" tIns="0" lIns="0" bIns="0" rIns="0">
            <a:spAutoFit/>
          </a:bodyPr>
          <a:lstStyle/>
          <a:p>
            <a:pPr algn="ctr" marL="0" indent="0" lvl="0">
              <a:lnSpc>
                <a:spcPts val="6563"/>
              </a:lnSpc>
              <a:spcBef>
                <a:spcPct val="0"/>
              </a:spcBef>
            </a:pPr>
            <a:r>
              <a:rPr lang="en-US" sz="4722">
                <a:solidFill>
                  <a:srgbClr val="048AFF"/>
                </a:solidFill>
                <a:latin typeface="Now Bold"/>
              </a:rPr>
              <a:t>Navigation through pages</a:t>
            </a:r>
          </a:p>
        </p:txBody>
      </p:sp>
      <p:grpSp>
        <p:nvGrpSpPr>
          <p:cNvPr name="Group 14" id="14"/>
          <p:cNvGrpSpPr/>
          <p:nvPr/>
        </p:nvGrpSpPr>
        <p:grpSpPr>
          <a:xfrm rot="0">
            <a:off x="11599634" y="1933307"/>
            <a:ext cx="3702872" cy="7083169"/>
            <a:chOff x="0" y="0"/>
            <a:chExt cx="975242" cy="1865526"/>
          </a:xfrm>
        </p:grpSpPr>
        <p:sp>
          <p:nvSpPr>
            <p:cNvPr name="Freeform 15" id="15"/>
            <p:cNvSpPr/>
            <p:nvPr/>
          </p:nvSpPr>
          <p:spPr>
            <a:xfrm flipH="false" flipV="false" rot="0">
              <a:off x="0" y="0"/>
              <a:ext cx="975242" cy="1865526"/>
            </a:xfrm>
            <a:custGeom>
              <a:avLst/>
              <a:gdLst/>
              <a:ahLst/>
              <a:cxnLst/>
              <a:rect r="r" b="b" t="t" l="l"/>
              <a:pathLst>
                <a:path h="1865526" w="975242">
                  <a:moveTo>
                    <a:pt x="33453" y="0"/>
                  </a:moveTo>
                  <a:lnTo>
                    <a:pt x="941789" y="0"/>
                  </a:lnTo>
                  <a:cubicBezTo>
                    <a:pt x="960265" y="0"/>
                    <a:pt x="975242" y="14977"/>
                    <a:pt x="975242" y="33453"/>
                  </a:cubicBezTo>
                  <a:lnTo>
                    <a:pt x="975242" y="1832073"/>
                  </a:lnTo>
                  <a:cubicBezTo>
                    <a:pt x="975242" y="1840946"/>
                    <a:pt x="971717" y="1849454"/>
                    <a:pt x="965444" y="1855728"/>
                  </a:cubicBezTo>
                  <a:cubicBezTo>
                    <a:pt x="959170" y="1862002"/>
                    <a:pt x="950662" y="1865526"/>
                    <a:pt x="941789" y="1865526"/>
                  </a:cubicBezTo>
                  <a:lnTo>
                    <a:pt x="33453" y="1865526"/>
                  </a:lnTo>
                  <a:cubicBezTo>
                    <a:pt x="14977" y="1865526"/>
                    <a:pt x="0" y="1850549"/>
                    <a:pt x="0" y="1832073"/>
                  </a:cubicBezTo>
                  <a:lnTo>
                    <a:pt x="0" y="33453"/>
                  </a:lnTo>
                  <a:cubicBezTo>
                    <a:pt x="0" y="14977"/>
                    <a:pt x="14977" y="0"/>
                    <a:pt x="33453"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6" id="16"/>
            <p:cNvSpPr txBox="true"/>
            <p:nvPr/>
          </p:nvSpPr>
          <p:spPr>
            <a:xfrm>
              <a:off x="0" y="-9525"/>
              <a:ext cx="975242" cy="1875051"/>
            </a:xfrm>
            <a:prstGeom prst="rect">
              <a:avLst/>
            </a:prstGeom>
          </p:spPr>
          <p:txBody>
            <a:bodyPr anchor="ctr" rtlCol="false" tIns="50800" lIns="50800" bIns="50800" rIns="50800"/>
            <a:lstStyle/>
            <a:p>
              <a:pPr algn="ctr">
                <a:lnSpc>
                  <a:spcPts val="3131"/>
                </a:lnSpc>
              </a:pPr>
            </a:p>
          </p:txBody>
        </p:sp>
      </p:grpSp>
      <p:pic>
        <p:nvPicPr>
          <p:cNvPr name="Picture 17" id="17">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455" r="0" b="455"/>
          <a:stretch>
            <a:fillRect/>
          </a:stretch>
        </p:blipFill>
        <p:spPr>
          <a:xfrm flipH="false" flipV="false" rot="0">
            <a:off x="11907849" y="2045511"/>
            <a:ext cx="3086442" cy="6858761"/>
          </a:xfrm>
          <a:prstGeom prst="rect">
            <a:avLst/>
          </a:prstGeom>
        </p:spPr>
      </p:pic>
      <p:grpSp>
        <p:nvGrpSpPr>
          <p:cNvPr name="Group 18" id="18"/>
          <p:cNvGrpSpPr/>
          <p:nvPr/>
        </p:nvGrpSpPr>
        <p:grpSpPr>
          <a:xfrm rot="0">
            <a:off x="6364568" y="2045511"/>
            <a:ext cx="3379399" cy="6858761"/>
            <a:chOff x="0" y="0"/>
            <a:chExt cx="4505866" cy="9145015"/>
          </a:xfrm>
        </p:grpSpPr>
        <p:sp>
          <p:nvSpPr>
            <p:cNvPr name="Freeform 19" id="19"/>
            <p:cNvSpPr/>
            <p:nvPr/>
          </p:nvSpPr>
          <p:spPr>
            <a:xfrm flipH="false" flipV="false" rot="0">
              <a:off x="0" y="0"/>
              <a:ext cx="4505866" cy="9145015"/>
            </a:xfrm>
            <a:custGeom>
              <a:avLst/>
              <a:gdLst/>
              <a:ahLst/>
              <a:cxnLst/>
              <a:rect r="r" b="b" t="t" l="l"/>
              <a:pathLst>
                <a:path h="9145015" w="4505866">
                  <a:moveTo>
                    <a:pt x="0" y="0"/>
                  </a:moveTo>
                  <a:lnTo>
                    <a:pt x="4505866" y="0"/>
                  </a:lnTo>
                  <a:lnTo>
                    <a:pt x="4505866" y="9145015"/>
                  </a:lnTo>
                  <a:lnTo>
                    <a:pt x="0" y="9145015"/>
                  </a:lnTo>
                  <a:lnTo>
                    <a:pt x="0" y="0"/>
                  </a:lnTo>
                  <a:close/>
                </a:path>
              </a:pathLst>
            </a:custGeom>
            <a:blipFill>
              <a:blip r:embed="rId10"/>
              <a:stretch>
                <a:fillRect l="0" t="0" r="0" b="0"/>
              </a:stretch>
            </a:blipFill>
          </p:spPr>
        </p:sp>
      </p:grpSp>
      <p:grpSp>
        <p:nvGrpSpPr>
          <p:cNvPr name="Group 20" id="20"/>
          <p:cNvGrpSpPr/>
          <p:nvPr/>
        </p:nvGrpSpPr>
        <p:grpSpPr>
          <a:xfrm rot="0">
            <a:off x="827421" y="1933307"/>
            <a:ext cx="3862923" cy="7083169"/>
            <a:chOff x="0" y="0"/>
            <a:chExt cx="1017395" cy="1865526"/>
          </a:xfrm>
        </p:grpSpPr>
        <p:sp>
          <p:nvSpPr>
            <p:cNvPr name="Freeform 21" id="21"/>
            <p:cNvSpPr/>
            <p:nvPr/>
          </p:nvSpPr>
          <p:spPr>
            <a:xfrm flipH="false" flipV="false" rot="0">
              <a:off x="0" y="0"/>
              <a:ext cx="1017395" cy="1865526"/>
            </a:xfrm>
            <a:custGeom>
              <a:avLst/>
              <a:gdLst/>
              <a:ahLst/>
              <a:cxnLst/>
              <a:rect r="r" b="b" t="t" l="l"/>
              <a:pathLst>
                <a:path h="1865526" w="1017395">
                  <a:moveTo>
                    <a:pt x="32067" y="0"/>
                  </a:moveTo>
                  <a:lnTo>
                    <a:pt x="985329" y="0"/>
                  </a:lnTo>
                  <a:cubicBezTo>
                    <a:pt x="993833" y="0"/>
                    <a:pt x="1001990" y="3378"/>
                    <a:pt x="1008003" y="9392"/>
                  </a:cubicBezTo>
                  <a:cubicBezTo>
                    <a:pt x="1014017" y="15406"/>
                    <a:pt x="1017395" y="23562"/>
                    <a:pt x="1017395" y="32067"/>
                  </a:cubicBezTo>
                  <a:lnTo>
                    <a:pt x="1017395" y="1833459"/>
                  </a:lnTo>
                  <a:cubicBezTo>
                    <a:pt x="1017395" y="1841964"/>
                    <a:pt x="1014017" y="1850120"/>
                    <a:pt x="1008003" y="1856134"/>
                  </a:cubicBezTo>
                  <a:cubicBezTo>
                    <a:pt x="1001990" y="1862148"/>
                    <a:pt x="993833" y="1865526"/>
                    <a:pt x="985329" y="1865526"/>
                  </a:cubicBezTo>
                  <a:lnTo>
                    <a:pt x="32067" y="1865526"/>
                  </a:lnTo>
                  <a:cubicBezTo>
                    <a:pt x="23562" y="1865526"/>
                    <a:pt x="15406" y="1862148"/>
                    <a:pt x="9392" y="1856134"/>
                  </a:cubicBezTo>
                  <a:cubicBezTo>
                    <a:pt x="3378" y="1850120"/>
                    <a:pt x="0" y="1841964"/>
                    <a:pt x="0" y="1833459"/>
                  </a:cubicBezTo>
                  <a:lnTo>
                    <a:pt x="0" y="32067"/>
                  </a:lnTo>
                  <a:cubicBezTo>
                    <a:pt x="0" y="23562"/>
                    <a:pt x="3378" y="15406"/>
                    <a:pt x="9392" y="9392"/>
                  </a:cubicBezTo>
                  <a:cubicBezTo>
                    <a:pt x="15406" y="3378"/>
                    <a:pt x="23562" y="0"/>
                    <a:pt x="3206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2" id="22"/>
            <p:cNvSpPr txBox="true"/>
            <p:nvPr/>
          </p:nvSpPr>
          <p:spPr>
            <a:xfrm>
              <a:off x="0" y="-9525"/>
              <a:ext cx="1017395" cy="1875051"/>
            </a:xfrm>
            <a:prstGeom prst="rect">
              <a:avLst/>
            </a:prstGeom>
          </p:spPr>
          <p:txBody>
            <a:bodyPr anchor="ctr" rtlCol="false" tIns="50800" lIns="50800" bIns="50800" rIns="50800"/>
            <a:lstStyle/>
            <a:p>
              <a:pPr algn="ctr">
                <a:lnSpc>
                  <a:spcPts val="3131"/>
                </a:lnSpc>
              </a:pPr>
            </a:p>
          </p:txBody>
        </p:sp>
      </p:grpSp>
      <p:grpSp>
        <p:nvGrpSpPr>
          <p:cNvPr name="Group 23" id="23"/>
          <p:cNvGrpSpPr/>
          <p:nvPr/>
        </p:nvGrpSpPr>
        <p:grpSpPr>
          <a:xfrm rot="0">
            <a:off x="1069183" y="2045511"/>
            <a:ext cx="3379399" cy="6858761"/>
            <a:chOff x="0" y="0"/>
            <a:chExt cx="4505866" cy="9145015"/>
          </a:xfrm>
        </p:grpSpPr>
        <p:sp>
          <p:nvSpPr>
            <p:cNvPr name="Freeform 24" id="24"/>
            <p:cNvSpPr/>
            <p:nvPr/>
          </p:nvSpPr>
          <p:spPr>
            <a:xfrm flipH="false" flipV="false" rot="0">
              <a:off x="0" y="0"/>
              <a:ext cx="4505866" cy="9145015"/>
            </a:xfrm>
            <a:custGeom>
              <a:avLst/>
              <a:gdLst/>
              <a:ahLst/>
              <a:cxnLst/>
              <a:rect r="r" b="b" t="t" l="l"/>
              <a:pathLst>
                <a:path h="9145015" w="4505866">
                  <a:moveTo>
                    <a:pt x="0" y="0"/>
                  </a:moveTo>
                  <a:lnTo>
                    <a:pt x="4505866" y="0"/>
                  </a:lnTo>
                  <a:lnTo>
                    <a:pt x="4505866" y="9145015"/>
                  </a:lnTo>
                  <a:lnTo>
                    <a:pt x="0" y="9145015"/>
                  </a:lnTo>
                  <a:lnTo>
                    <a:pt x="0" y="0"/>
                  </a:lnTo>
                  <a:close/>
                </a:path>
              </a:pathLst>
            </a:custGeom>
            <a:blipFill>
              <a:blip r:embed="rId11"/>
              <a:stretch>
                <a:fillRect l="0" t="0" r="0" b="0"/>
              </a:stretch>
            </a:blipFill>
          </p:spPr>
        </p:sp>
      </p:grpSp>
      <p:sp>
        <p:nvSpPr>
          <p:cNvPr name="Freeform 25" id="25"/>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AutoShape 26" id="26"/>
          <p:cNvSpPr/>
          <p:nvPr/>
        </p:nvSpPr>
        <p:spPr>
          <a:xfrm>
            <a:off x="5223744" y="5172075"/>
            <a:ext cx="445688" cy="0"/>
          </a:xfrm>
          <a:prstGeom prst="line">
            <a:avLst/>
          </a:prstGeom>
          <a:ln cap="flat" w="57150">
            <a:solidFill>
              <a:srgbClr val="B100E8"/>
            </a:solidFill>
            <a:prstDash val="solid"/>
            <a:headEnd type="none" len="sm" w="sm"/>
            <a:tailEnd type="arrow" len="sm" w="med"/>
          </a:ln>
        </p:spPr>
      </p:sp>
      <p:sp>
        <p:nvSpPr>
          <p:cNvPr name="Freeform 27" id="27"/>
          <p:cNvSpPr/>
          <p:nvPr/>
        </p:nvSpPr>
        <p:spPr>
          <a:xfrm flipH="false" flipV="false" rot="0">
            <a:off x="3937639" y="312322"/>
            <a:ext cx="752705" cy="752705"/>
          </a:xfrm>
          <a:custGeom>
            <a:avLst/>
            <a:gdLst/>
            <a:ahLst/>
            <a:cxnLst/>
            <a:rect r="r" b="b" t="t" l="l"/>
            <a:pathLst>
              <a:path h="752705" w="752705">
                <a:moveTo>
                  <a:pt x="0" y="0"/>
                </a:moveTo>
                <a:lnTo>
                  <a:pt x="752705" y="0"/>
                </a:lnTo>
                <a:lnTo>
                  <a:pt x="752705" y="752705"/>
                </a:lnTo>
                <a:lnTo>
                  <a:pt x="0" y="7527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17"/>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4" id="4"/>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5" id="5"/>
          <p:cNvGrpSpPr>
            <a:grpSpLocks noChangeAspect="true"/>
          </p:cNvGrpSpPr>
          <p:nvPr/>
        </p:nvGrpSpPr>
        <p:grpSpPr>
          <a:xfrm rot="0">
            <a:off x="-2878546" y="3596887"/>
            <a:ext cx="2878546" cy="2878546"/>
            <a:chOff x="0" y="0"/>
            <a:chExt cx="6350000" cy="6350000"/>
          </a:xfrm>
        </p:grpSpPr>
        <p:sp>
          <p:nvSpPr>
            <p:cNvPr name="Freeform 6" id="6"/>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7" id="7"/>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8" id="8"/>
          <p:cNvSpPr txBox="true"/>
          <p:nvPr/>
        </p:nvSpPr>
        <p:spPr>
          <a:xfrm rot="0">
            <a:off x="4406629" y="52827"/>
            <a:ext cx="9474742"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Profile page</a:t>
            </a:r>
          </a:p>
        </p:txBody>
      </p:sp>
      <p:sp>
        <p:nvSpPr>
          <p:cNvPr name="Freeform 9" id="9"/>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6566929" y="2455754"/>
            <a:ext cx="9017175" cy="5731251"/>
            <a:chOff x="0" y="0"/>
            <a:chExt cx="2374894" cy="1509465"/>
          </a:xfrm>
        </p:grpSpPr>
        <p:sp>
          <p:nvSpPr>
            <p:cNvPr name="Freeform 11" id="11"/>
            <p:cNvSpPr/>
            <p:nvPr/>
          </p:nvSpPr>
          <p:spPr>
            <a:xfrm flipH="false" flipV="false" rot="0">
              <a:off x="0" y="0"/>
              <a:ext cx="2374894" cy="1509465"/>
            </a:xfrm>
            <a:custGeom>
              <a:avLst/>
              <a:gdLst/>
              <a:ahLst/>
              <a:cxnLst/>
              <a:rect r="r" b="b" t="t" l="l"/>
              <a:pathLst>
                <a:path h="1509465" w="2374894">
                  <a:moveTo>
                    <a:pt x="13737" y="0"/>
                  </a:moveTo>
                  <a:lnTo>
                    <a:pt x="2361157" y="0"/>
                  </a:lnTo>
                  <a:cubicBezTo>
                    <a:pt x="2364800" y="0"/>
                    <a:pt x="2368294" y="1447"/>
                    <a:pt x="2370870" y="4024"/>
                  </a:cubicBezTo>
                  <a:cubicBezTo>
                    <a:pt x="2373447" y="6600"/>
                    <a:pt x="2374894" y="10094"/>
                    <a:pt x="2374894" y="13737"/>
                  </a:cubicBezTo>
                  <a:lnTo>
                    <a:pt x="2374894" y="1495728"/>
                  </a:lnTo>
                  <a:cubicBezTo>
                    <a:pt x="2374894" y="1499371"/>
                    <a:pt x="2373447" y="1502865"/>
                    <a:pt x="2370870" y="1505442"/>
                  </a:cubicBezTo>
                  <a:cubicBezTo>
                    <a:pt x="2368294" y="1508018"/>
                    <a:pt x="2364800" y="1509465"/>
                    <a:pt x="2361157" y="1509465"/>
                  </a:cubicBezTo>
                  <a:lnTo>
                    <a:pt x="13737" y="1509465"/>
                  </a:lnTo>
                  <a:cubicBezTo>
                    <a:pt x="10094" y="1509465"/>
                    <a:pt x="6600" y="1508018"/>
                    <a:pt x="4024" y="1505442"/>
                  </a:cubicBezTo>
                  <a:cubicBezTo>
                    <a:pt x="1447" y="1502865"/>
                    <a:pt x="0" y="1499371"/>
                    <a:pt x="0" y="1495728"/>
                  </a:cubicBezTo>
                  <a:lnTo>
                    <a:pt x="0" y="13737"/>
                  </a:lnTo>
                  <a:cubicBezTo>
                    <a:pt x="0" y="10094"/>
                    <a:pt x="1447" y="6600"/>
                    <a:pt x="4024" y="4024"/>
                  </a:cubicBezTo>
                  <a:cubicBezTo>
                    <a:pt x="6600" y="1447"/>
                    <a:pt x="10094" y="0"/>
                    <a:pt x="1373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0" y="-9525"/>
              <a:ext cx="2374894" cy="1518990"/>
            </a:xfrm>
            <a:prstGeom prst="rect">
              <a:avLst/>
            </a:prstGeom>
          </p:spPr>
          <p:txBody>
            <a:bodyPr anchor="ctr" rtlCol="false" tIns="50800" lIns="50800" bIns="50800" rIns="50800"/>
            <a:lstStyle/>
            <a:p>
              <a:pPr algn="ctr">
                <a:lnSpc>
                  <a:spcPts val="3131"/>
                </a:lnSpc>
              </a:pPr>
            </a:p>
          </p:txBody>
        </p:sp>
      </p:grpSp>
      <p:sp>
        <p:nvSpPr>
          <p:cNvPr name="TextBox 13" id="13"/>
          <p:cNvSpPr txBox="true"/>
          <p:nvPr/>
        </p:nvSpPr>
        <p:spPr>
          <a:xfrm rot="0">
            <a:off x="6959406" y="1649305"/>
            <a:ext cx="5194805" cy="432709"/>
          </a:xfrm>
          <a:prstGeom prst="rect">
            <a:avLst/>
          </a:prstGeom>
        </p:spPr>
        <p:txBody>
          <a:bodyPr anchor="t" rtlCol="false" tIns="0" lIns="0" bIns="0" rIns="0">
            <a:spAutoFit/>
          </a:bodyPr>
          <a:lstStyle/>
          <a:p>
            <a:pPr algn="l">
              <a:lnSpc>
                <a:spcPts val="3696"/>
              </a:lnSpc>
            </a:pPr>
            <a:r>
              <a:rPr lang="en-US" sz="2464">
                <a:solidFill>
                  <a:srgbClr val="B100E8"/>
                </a:solidFill>
                <a:latin typeface="TT Norms Bold"/>
              </a:rPr>
              <a:t>Profile</a:t>
            </a:r>
          </a:p>
        </p:txBody>
      </p:sp>
      <p:grpSp>
        <p:nvGrpSpPr>
          <p:cNvPr name="Group 14" id="14"/>
          <p:cNvGrpSpPr/>
          <p:nvPr/>
        </p:nvGrpSpPr>
        <p:grpSpPr>
          <a:xfrm rot="0">
            <a:off x="6566929" y="1800868"/>
            <a:ext cx="186732" cy="18673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17" id="17"/>
          <p:cNvSpPr txBox="true"/>
          <p:nvPr/>
        </p:nvSpPr>
        <p:spPr>
          <a:xfrm rot="0">
            <a:off x="6753660" y="2753818"/>
            <a:ext cx="8632629" cy="5083238"/>
          </a:xfrm>
          <a:prstGeom prst="rect">
            <a:avLst/>
          </a:prstGeom>
        </p:spPr>
        <p:txBody>
          <a:bodyPr anchor="t" rtlCol="false" tIns="0" lIns="0" bIns="0" rIns="0">
            <a:spAutoFit/>
          </a:bodyPr>
          <a:lstStyle/>
          <a:p>
            <a:pPr algn="ctr">
              <a:lnSpc>
                <a:spcPts val="3700"/>
              </a:lnSpc>
            </a:pPr>
            <a:r>
              <a:rPr lang="en-US" sz="2534">
                <a:solidFill>
                  <a:srgbClr val="FFFFFF"/>
                </a:solidFill>
                <a:latin typeface="DM Sans"/>
              </a:rPr>
              <a:t>In our UI, the addition of a 'Profile' page marks a significant milestone in our commitment to user-centric design and personalized experiences. This dedicated section offers users a central hub to showcase their contributions, track their progress, and engage with the community on a more personal level.</a:t>
            </a:r>
          </a:p>
          <a:p>
            <a:pPr algn="ctr">
              <a:lnSpc>
                <a:spcPts val="3700"/>
              </a:lnSpc>
            </a:pPr>
            <a:r>
              <a:rPr lang="en-US" sz="2534">
                <a:solidFill>
                  <a:srgbClr val="FFFFFF"/>
                </a:solidFill>
                <a:latin typeface="DM Sans"/>
              </a:rPr>
              <a:t>the 'Profile' page represents our dedication to empowering users, fostering community engagement, and providing a platform for individuals to thrive and make their mark in the world of open-source hardware innovation.</a:t>
            </a:r>
          </a:p>
        </p:txBody>
      </p:sp>
      <p:grpSp>
        <p:nvGrpSpPr>
          <p:cNvPr name="Group 18" id="18"/>
          <p:cNvGrpSpPr/>
          <p:nvPr/>
        </p:nvGrpSpPr>
        <p:grpSpPr>
          <a:xfrm rot="0">
            <a:off x="1110852" y="1158990"/>
            <a:ext cx="4005971" cy="8778901"/>
            <a:chOff x="0" y="0"/>
            <a:chExt cx="1055071" cy="2312139"/>
          </a:xfrm>
        </p:grpSpPr>
        <p:sp>
          <p:nvSpPr>
            <p:cNvPr name="Freeform 19" id="19"/>
            <p:cNvSpPr/>
            <p:nvPr/>
          </p:nvSpPr>
          <p:spPr>
            <a:xfrm flipH="false" flipV="false" rot="0">
              <a:off x="0" y="0"/>
              <a:ext cx="1055071" cy="2312139"/>
            </a:xfrm>
            <a:custGeom>
              <a:avLst/>
              <a:gdLst/>
              <a:ahLst/>
              <a:cxnLst/>
              <a:rect r="r" b="b" t="t" l="l"/>
              <a:pathLst>
                <a:path h="2312139" w="1055071">
                  <a:moveTo>
                    <a:pt x="30922" y="0"/>
                  </a:moveTo>
                  <a:lnTo>
                    <a:pt x="1024149" y="0"/>
                  </a:lnTo>
                  <a:cubicBezTo>
                    <a:pt x="1032350" y="0"/>
                    <a:pt x="1040215" y="3258"/>
                    <a:pt x="1046014" y="9057"/>
                  </a:cubicBezTo>
                  <a:cubicBezTo>
                    <a:pt x="1051813" y="14856"/>
                    <a:pt x="1055071" y="22721"/>
                    <a:pt x="1055071" y="30922"/>
                  </a:cubicBezTo>
                  <a:lnTo>
                    <a:pt x="1055071" y="2281217"/>
                  </a:lnTo>
                  <a:cubicBezTo>
                    <a:pt x="1055071" y="2289418"/>
                    <a:pt x="1051813" y="2297283"/>
                    <a:pt x="1046014" y="2303082"/>
                  </a:cubicBezTo>
                  <a:cubicBezTo>
                    <a:pt x="1040215" y="2308881"/>
                    <a:pt x="1032350" y="2312139"/>
                    <a:pt x="1024149" y="2312139"/>
                  </a:cubicBezTo>
                  <a:lnTo>
                    <a:pt x="30922" y="2312139"/>
                  </a:lnTo>
                  <a:cubicBezTo>
                    <a:pt x="22721" y="2312139"/>
                    <a:pt x="14856" y="2308881"/>
                    <a:pt x="9057" y="2303082"/>
                  </a:cubicBezTo>
                  <a:cubicBezTo>
                    <a:pt x="3258" y="2297283"/>
                    <a:pt x="0" y="2289418"/>
                    <a:pt x="0" y="2281217"/>
                  </a:cubicBezTo>
                  <a:lnTo>
                    <a:pt x="0" y="30922"/>
                  </a:lnTo>
                  <a:cubicBezTo>
                    <a:pt x="0" y="22721"/>
                    <a:pt x="3258" y="14856"/>
                    <a:pt x="9057" y="9057"/>
                  </a:cubicBezTo>
                  <a:cubicBezTo>
                    <a:pt x="14856" y="3258"/>
                    <a:pt x="22721" y="0"/>
                    <a:pt x="3092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0" id="20"/>
            <p:cNvSpPr txBox="true"/>
            <p:nvPr/>
          </p:nvSpPr>
          <p:spPr>
            <a:xfrm>
              <a:off x="0" y="-9525"/>
              <a:ext cx="1055071" cy="2321664"/>
            </a:xfrm>
            <a:prstGeom prst="rect">
              <a:avLst/>
            </a:prstGeom>
          </p:spPr>
          <p:txBody>
            <a:bodyPr anchor="ctr" rtlCol="false" tIns="50800" lIns="50800" bIns="50800" rIns="50800"/>
            <a:lstStyle/>
            <a:p>
              <a:pPr algn="ctr">
                <a:lnSpc>
                  <a:spcPts val="3131"/>
                </a:lnSpc>
              </a:pPr>
            </a:p>
          </p:txBody>
        </p:sp>
      </p:grpSp>
      <p:sp>
        <p:nvSpPr>
          <p:cNvPr name="Freeform 21" id="21"/>
          <p:cNvSpPr/>
          <p:nvPr/>
        </p:nvSpPr>
        <p:spPr>
          <a:xfrm flipH="false" flipV="false" rot="0">
            <a:off x="1295224" y="1499741"/>
            <a:ext cx="3637226" cy="8097399"/>
          </a:xfrm>
          <a:custGeom>
            <a:avLst/>
            <a:gdLst/>
            <a:ahLst/>
            <a:cxnLst/>
            <a:rect r="r" b="b" t="t" l="l"/>
            <a:pathLst>
              <a:path h="8097399" w="3637226">
                <a:moveTo>
                  <a:pt x="0" y="0"/>
                </a:moveTo>
                <a:lnTo>
                  <a:pt x="3637226" y="0"/>
                </a:lnTo>
                <a:lnTo>
                  <a:pt x="3637226" y="8097400"/>
                </a:lnTo>
                <a:lnTo>
                  <a:pt x="0" y="8097400"/>
                </a:lnTo>
                <a:lnTo>
                  <a:pt x="0" y="0"/>
                </a:lnTo>
                <a:close/>
              </a:path>
            </a:pathLst>
          </a:custGeom>
          <a:blipFill>
            <a:blip r:embed="rId7"/>
            <a:stretch>
              <a:fillRect l="0" t="0" r="0" b="0"/>
            </a:stretch>
          </a:blipFill>
        </p:spPr>
      </p:sp>
      <p:sp>
        <p:nvSpPr>
          <p:cNvPr name="AutoShape 22" id="22"/>
          <p:cNvSpPr/>
          <p:nvPr/>
        </p:nvSpPr>
        <p:spPr>
          <a:xfrm>
            <a:off x="1933705" y="2082014"/>
            <a:ext cx="8232490" cy="0"/>
          </a:xfrm>
          <a:prstGeom prst="line">
            <a:avLst/>
          </a:prstGeom>
          <a:ln cap="flat" w="9525">
            <a:solidFill>
              <a:srgbClr val="00BF63"/>
            </a:solidFill>
            <a:prstDash val="solid"/>
            <a:headEnd type="none" len="sm" w="sm"/>
            <a:tailEnd type="none" len="sm" w="sm"/>
          </a:ln>
        </p:spPr>
      </p:sp>
      <p:sp>
        <p:nvSpPr>
          <p:cNvPr name="Freeform 23" id="23"/>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24" id="24"/>
          <p:cNvSpPr/>
          <p:nvPr/>
        </p:nvSpPr>
        <p:spPr>
          <a:xfrm flipH="false" flipV="false" rot="0">
            <a:off x="5791886" y="157602"/>
            <a:ext cx="775043" cy="868174"/>
          </a:xfrm>
          <a:custGeom>
            <a:avLst/>
            <a:gdLst/>
            <a:ahLst/>
            <a:cxnLst/>
            <a:rect r="r" b="b" t="t" l="l"/>
            <a:pathLst>
              <a:path h="868174" w="775043">
                <a:moveTo>
                  <a:pt x="0" y="0"/>
                </a:moveTo>
                <a:lnTo>
                  <a:pt x="775043" y="0"/>
                </a:lnTo>
                <a:lnTo>
                  <a:pt x="775043" y="868174"/>
                </a:lnTo>
                <a:lnTo>
                  <a:pt x="0" y="8681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4" id="4"/>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5" id="5"/>
          <p:cNvGrpSpPr>
            <a:grpSpLocks noChangeAspect="true"/>
          </p:cNvGrpSpPr>
          <p:nvPr/>
        </p:nvGrpSpPr>
        <p:grpSpPr>
          <a:xfrm rot="0">
            <a:off x="-2878546" y="3596887"/>
            <a:ext cx="2878546" cy="2878546"/>
            <a:chOff x="0" y="0"/>
            <a:chExt cx="6350000" cy="6350000"/>
          </a:xfrm>
        </p:grpSpPr>
        <p:sp>
          <p:nvSpPr>
            <p:cNvPr name="Freeform 6" id="6"/>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7" id="7"/>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8" id="8"/>
          <p:cNvSpPr txBox="true"/>
          <p:nvPr/>
        </p:nvSpPr>
        <p:spPr>
          <a:xfrm rot="0">
            <a:off x="4406629" y="52827"/>
            <a:ext cx="9474742"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Work page</a:t>
            </a:r>
          </a:p>
        </p:txBody>
      </p:sp>
      <p:sp>
        <p:nvSpPr>
          <p:cNvPr name="Freeform 9" id="9"/>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6338169" y="2362411"/>
            <a:ext cx="9245934" cy="5950045"/>
            <a:chOff x="0" y="0"/>
            <a:chExt cx="2435143" cy="1567090"/>
          </a:xfrm>
        </p:grpSpPr>
        <p:sp>
          <p:nvSpPr>
            <p:cNvPr name="Freeform 11" id="11"/>
            <p:cNvSpPr/>
            <p:nvPr/>
          </p:nvSpPr>
          <p:spPr>
            <a:xfrm flipH="false" flipV="false" rot="0">
              <a:off x="0" y="0"/>
              <a:ext cx="2435143" cy="1567090"/>
            </a:xfrm>
            <a:custGeom>
              <a:avLst/>
              <a:gdLst/>
              <a:ahLst/>
              <a:cxnLst/>
              <a:rect r="r" b="b" t="t" l="l"/>
              <a:pathLst>
                <a:path h="1567090" w="2435143">
                  <a:moveTo>
                    <a:pt x="13397" y="0"/>
                  </a:moveTo>
                  <a:lnTo>
                    <a:pt x="2421746" y="0"/>
                  </a:lnTo>
                  <a:cubicBezTo>
                    <a:pt x="2429145" y="0"/>
                    <a:pt x="2435143" y="5998"/>
                    <a:pt x="2435143" y="13397"/>
                  </a:cubicBezTo>
                  <a:lnTo>
                    <a:pt x="2435143" y="1553693"/>
                  </a:lnTo>
                  <a:cubicBezTo>
                    <a:pt x="2435143" y="1561092"/>
                    <a:pt x="2429145" y="1567090"/>
                    <a:pt x="2421746" y="1567090"/>
                  </a:cubicBezTo>
                  <a:lnTo>
                    <a:pt x="13397" y="1567090"/>
                  </a:lnTo>
                  <a:cubicBezTo>
                    <a:pt x="5998" y="1567090"/>
                    <a:pt x="0" y="1561092"/>
                    <a:pt x="0" y="1553693"/>
                  </a:cubicBezTo>
                  <a:lnTo>
                    <a:pt x="0" y="13397"/>
                  </a:lnTo>
                  <a:cubicBezTo>
                    <a:pt x="0" y="5998"/>
                    <a:pt x="5998" y="0"/>
                    <a:pt x="1339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0" y="-9525"/>
              <a:ext cx="2435143" cy="1576615"/>
            </a:xfrm>
            <a:prstGeom prst="rect">
              <a:avLst/>
            </a:prstGeom>
          </p:spPr>
          <p:txBody>
            <a:bodyPr anchor="ctr" rtlCol="false" tIns="50800" lIns="50800" bIns="50800" rIns="50800"/>
            <a:lstStyle/>
            <a:p>
              <a:pPr algn="ctr">
                <a:lnSpc>
                  <a:spcPts val="3131"/>
                </a:lnSpc>
              </a:pPr>
            </a:p>
          </p:txBody>
        </p:sp>
      </p:grpSp>
      <p:sp>
        <p:nvSpPr>
          <p:cNvPr name="TextBox 13" id="13"/>
          <p:cNvSpPr txBox="true"/>
          <p:nvPr/>
        </p:nvSpPr>
        <p:spPr>
          <a:xfrm rot="0">
            <a:off x="6644822" y="2509825"/>
            <a:ext cx="8632629" cy="6010557"/>
          </a:xfrm>
          <a:prstGeom prst="rect">
            <a:avLst/>
          </a:prstGeom>
        </p:spPr>
        <p:txBody>
          <a:bodyPr anchor="t" rtlCol="false" tIns="0" lIns="0" bIns="0" rIns="0">
            <a:spAutoFit/>
          </a:bodyPr>
          <a:lstStyle/>
          <a:p>
            <a:pPr algn="ctr">
              <a:lnSpc>
                <a:spcPts val="3700"/>
              </a:lnSpc>
            </a:pPr>
            <a:r>
              <a:rPr lang="en-US" sz="2534">
                <a:solidFill>
                  <a:srgbClr val="FFFFFF"/>
                </a:solidFill>
                <a:latin typeface="DM Sans"/>
              </a:rPr>
              <a:t>At its core, the 'Work' page serves as a digital identity, allowing users to express themselves and share their passion for collaborative hardware development. Here, users can customize their profiles with personal information, showcase their projects, highlight their achievements, and connect with peers who share similar interests. Additionally, the 'Work' page acts as a valuable resource for users to track their progress and growth over time. Through intuitive analytics and visualizations, users can gain insights into their contributions, monitor their impact, and set goals for personal and professional development.</a:t>
            </a:r>
          </a:p>
          <a:p>
            <a:pPr algn="ctr">
              <a:lnSpc>
                <a:spcPts val="3700"/>
              </a:lnSpc>
            </a:pPr>
          </a:p>
        </p:txBody>
      </p:sp>
      <p:grpSp>
        <p:nvGrpSpPr>
          <p:cNvPr name="Group 14" id="14"/>
          <p:cNvGrpSpPr/>
          <p:nvPr/>
        </p:nvGrpSpPr>
        <p:grpSpPr>
          <a:xfrm rot="0">
            <a:off x="1110852" y="1158990"/>
            <a:ext cx="4005971" cy="8778901"/>
            <a:chOff x="0" y="0"/>
            <a:chExt cx="1055071" cy="2312139"/>
          </a:xfrm>
        </p:grpSpPr>
        <p:sp>
          <p:nvSpPr>
            <p:cNvPr name="Freeform 15" id="15"/>
            <p:cNvSpPr/>
            <p:nvPr/>
          </p:nvSpPr>
          <p:spPr>
            <a:xfrm flipH="false" flipV="false" rot="0">
              <a:off x="0" y="0"/>
              <a:ext cx="1055071" cy="2312139"/>
            </a:xfrm>
            <a:custGeom>
              <a:avLst/>
              <a:gdLst/>
              <a:ahLst/>
              <a:cxnLst/>
              <a:rect r="r" b="b" t="t" l="l"/>
              <a:pathLst>
                <a:path h="2312139" w="1055071">
                  <a:moveTo>
                    <a:pt x="30922" y="0"/>
                  </a:moveTo>
                  <a:lnTo>
                    <a:pt x="1024149" y="0"/>
                  </a:lnTo>
                  <a:cubicBezTo>
                    <a:pt x="1032350" y="0"/>
                    <a:pt x="1040215" y="3258"/>
                    <a:pt x="1046014" y="9057"/>
                  </a:cubicBezTo>
                  <a:cubicBezTo>
                    <a:pt x="1051813" y="14856"/>
                    <a:pt x="1055071" y="22721"/>
                    <a:pt x="1055071" y="30922"/>
                  </a:cubicBezTo>
                  <a:lnTo>
                    <a:pt x="1055071" y="2281217"/>
                  </a:lnTo>
                  <a:cubicBezTo>
                    <a:pt x="1055071" y="2289418"/>
                    <a:pt x="1051813" y="2297283"/>
                    <a:pt x="1046014" y="2303082"/>
                  </a:cubicBezTo>
                  <a:cubicBezTo>
                    <a:pt x="1040215" y="2308881"/>
                    <a:pt x="1032350" y="2312139"/>
                    <a:pt x="1024149" y="2312139"/>
                  </a:cubicBezTo>
                  <a:lnTo>
                    <a:pt x="30922" y="2312139"/>
                  </a:lnTo>
                  <a:cubicBezTo>
                    <a:pt x="22721" y="2312139"/>
                    <a:pt x="14856" y="2308881"/>
                    <a:pt x="9057" y="2303082"/>
                  </a:cubicBezTo>
                  <a:cubicBezTo>
                    <a:pt x="3258" y="2297283"/>
                    <a:pt x="0" y="2289418"/>
                    <a:pt x="0" y="2281217"/>
                  </a:cubicBezTo>
                  <a:lnTo>
                    <a:pt x="0" y="30922"/>
                  </a:lnTo>
                  <a:cubicBezTo>
                    <a:pt x="0" y="22721"/>
                    <a:pt x="3258" y="14856"/>
                    <a:pt x="9057" y="9057"/>
                  </a:cubicBezTo>
                  <a:cubicBezTo>
                    <a:pt x="14856" y="3258"/>
                    <a:pt x="22721" y="0"/>
                    <a:pt x="30922"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6" id="16"/>
            <p:cNvSpPr txBox="true"/>
            <p:nvPr/>
          </p:nvSpPr>
          <p:spPr>
            <a:xfrm>
              <a:off x="0" y="-9525"/>
              <a:ext cx="1055071" cy="2321664"/>
            </a:xfrm>
            <a:prstGeom prst="rect">
              <a:avLst/>
            </a:prstGeom>
          </p:spPr>
          <p:txBody>
            <a:bodyPr anchor="ctr" rtlCol="false" tIns="50800" lIns="50800" bIns="50800" rIns="50800"/>
            <a:lstStyle/>
            <a:p>
              <a:pPr algn="ctr">
                <a:lnSpc>
                  <a:spcPts val="3131"/>
                </a:lnSpc>
              </a:pPr>
            </a:p>
          </p:txBody>
        </p:sp>
      </p:grpSp>
      <p:sp>
        <p:nvSpPr>
          <p:cNvPr name="Freeform 17" id="17"/>
          <p:cNvSpPr/>
          <p:nvPr/>
        </p:nvSpPr>
        <p:spPr>
          <a:xfrm flipH="false" flipV="false" rot="0">
            <a:off x="1295224" y="1575400"/>
            <a:ext cx="3618232" cy="8021741"/>
          </a:xfrm>
          <a:custGeom>
            <a:avLst/>
            <a:gdLst/>
            <a:ahLst/>
            <a:cxnLst/>
            <a:rect r="r" b="b" t="t" l="l"/>
            <a:pathLst>
              <a:path h="8021741" w="3618232">
                <a:moveTo>
                  <a:pt x="0" y="0"/>
                </a:moveTo>
                <a:lnTo>
                  <a:pt x="3618233" y="0"/>
                </a:lnTo>
                <a:lnTo>
                  <a:pt x="3618233" y="8021741"/>
                </a:lnTo>
                <a:lnTo>
                  <a:pt x="0" y="8021741"/>
                </a:lnTo>
                <a:lnTo>
                  <a:pt x="0" y="0"/>
                </a:lnTo>
                <a:close/>
              </a:path>
            </a:pathLst>
          </a:custGeom>
          <a:blipFill>
            <a:blip r:embed="rId7"/>
            <a:stretch>
              <a:fillRect l="0" t="0" r="0" b="0"/>
            </a:stretch>
          </a:blipFill>
        </p:spPr>
      </p:sp>
      <p:sp>
        <p:nvSpPr>
          <p:cNvPr name="Freeform 18" id="18"/>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19" id="19"/>
          <p:cNvSpPr txBox="true"/>
          <p:nvPr/>
        </p:nvSpPr>
        <p:spPr>
          <a:xfrm rot="0">
            <a:off x="6959406" y="1649305"/>
            <a:ext cx="5194805" cy="432709"/>
          </a:xfrm>
          <a:prstGeom prst="rect">
            <a:avLst/>
          </a:prstGeom>
        </p:spPr>
        <p:txBody>
          <a:bodyPr anchor="t" rtlCol="false" tIns="0" lIns="0" bIns="0" rIns="0">
            <a:spAutoFit/>
          </a:bodyPr>
          <a:lstStyle/>
          <a:p>
            <a:pPr algn="l">
              <a:lnSpc>
                <a:spcPts val="3696"/>
              </a:lnSpc>
            </a:pPr>
            <a:r>
              <a:rPr lang="en-US" sz="2464">
                <a:solidFill>
                  <a:srgbClr val="B100E8"/>
                </a:solidFill>
                <a:latin typeface="TT Norms Bold"/>
              </a:rPr>
              <a:t>Profile</a:t>
            </a:r>
          </a:p>
        </p:txBody>
      </p:sp>
      <p:grpSp>
        <p:nvGrpSpPr>
          <p:cNvPr name="Group 20" id="20"/>
          <p:cNvGrpSpPr/>
          <p:nvPr/>
        </p:nvGrpSpPr>
        <p:grpSpPr>
          <a:xfrm rot="0">
            <a:off x="6566929" y="1800868"/>
            <a:ext cx="186732" cy="18673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name="TextBox 22" id="22"/>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AutoShape 23" id="23"/>
          <p:cNvSpPr/>
          <p:nvPr/>
        </p:nvSpPr>
        <p:spPr>
          <a:xfrm>
            <a:off x="1933705" y="2082014"/>
            <a:ext cx="8232490" cy="0"/>
          </a:xfrm>
          <a:prstGeom prst="line">
            <a:avLst/>
          </a:prstGeom>
          <a:ln cap="flat" w="9525">
            <a:solidFill>
              <a:srgbClr val="00BF63"/>
            </a:solidFill>
            <a:prstDash val="solid"/>
            <a:headEnd type="none" len="sm" w="sm"/>
            <a:tailEnd type="none" len="sm" w="sm"/>
          </a:ln>
        </p:spPr>
      </p:sp>
      <p:sp>
        <p:nvSpPr>
          <p:cNvPr name="Freeform 24" id="24"/>
          <p:cNvSpPr/>
          <p:nvPr/>
        </p:nvSpPr>
        <p:spPr>
          <a:xfrm flipH="false" flipV="false" rot="0">
            <a:off x="5783638" y="157602"/>
            <a:ext cx="861184" cy="790724"/>
          </a:xfrm>
          <a:custGeom>
            <a:avLst/>
            <a:gdLst/>
            <a:ahLst/>
            <a:cxnLst/>
            <a:rect r="r" b="b" t="t" l="l"/>
            <a:pathLst>
              <a:path h="790724" w="861184">
                <a:moveTo>
                  <a:pt x="0" y="0"/>
                </a:moveTo>
                <a:lnTo>
                  <a:pt x="861184" y="0"/>
                </a:lnTo>
                <a:lnTo>
                  <a:pt x="861184" y="790724"/>
                </a:lnTo>
                <a:lnTo>
                  <a:pt x="0" y="7907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5971740" y="1648649"/>
            <a:ext cx="6344521" cy="7111957"/>
            <a:chOff x="0" y="0"/>
            <a:chExt cx="1670985" cy="1873108"/>
          </a:xfrm>
        </p:grpSpPr>
        <p:sp>
          <p:nvSpPr>
            <p:cNvPr name="Freeform 5" id="5"/>
            <p:cNvSpPr/>
            <p:nvPr/>
          </p:nvSpPr>
          <p:spPr>
            <a:xfrm flipH="false" flipV="false" rot="0">
              <a:off x="0" y="0"/>
              <a:ext cx="1670985" cy="1873108"/>
            </a:xfrm>
            <a:custGeom>
              <a:avLst/>
              <a:gdLst/>
              <a:ahLst/>
              <a:cxnLst/>
              <a:rect r="r" b="b" t="t" l="l"/>
              <a:pathLst>
                <a:path h="1873108" w="1670985">
                  <a:moveTo>
                    <a:pt x="0" y="0"/>
                  </a:moveTo>
                  <a:lnTo>
                    <a:pt x="1670985" y="0"/>
                  </a:lnTo>
                  <a:lnTo>
                    <a:pt x="1670985" y="1873108"/>
                  </a:lnTo>
                  <a:lnTo>
                    <a:pt x="0" y="1873108"/>
                  </a:lnTo>
                  <a:close/>
                </a:path>
              </a:pathLst>
            </a:custGeom>
            <a:solidFill>
              <a:srgbClr val="000000">
                <a:alpha val="0"/>
              </a:srgbClr>
            </a:solidFill>
            <a:ln w="38100" cap="sq">
              <a:solidFill>
                <a:srgbClr val="048AFF"/>
              </a:solidFill>
              <a:prstDash val="solid"/>
              <a:miter/>
            </a:ln>
          </p:spPr>
        </p:sp>
        <p:sp>
          <p:nvSpPr>
            <p:cNvPr name="TextBox 6" id="6"/>
            <p:cNvSpPr txBox="true"/>
            <p:nvPr/>
          </p:nvSpPr>
          <p:spPr>
            <a:xfrm>
              <a:off x="0" y="-9525"/>
              <a:ext cx="1670985" cy="1882633"/>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15132358" y="7708556"/>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46727" y="3053774"/>
            <a:ext cx="4312629" cy="5337844"/>
          </a:xfrm>
          <a:prstGeom prst="rect">
            <a:avLst/>
          </a:prstGeom>
        </p:spPr>
        <p:txBody>
          <a:bodyPr anchor="t" rtlCol="false" tIns="0" lIns="0" bIns="0" rIns="0">
            <a:spAutoFit/>
          </a:bodyPr>
          <a:lstStyle/>
          <a:p>
            <a:pPr algn="l" marL="595784" indent="-297892" lvl="1">
              <a:lnSpc>
                <a:spcPts val="4304"/>
              </a:lnSpc>
              <a:buFont typeface="Arial"/>
              <a:buChar char="•"/>
            </a:pPr>
            <a:r>
              <a:rPr lang="en-US" sz="2759">
                <a:solidFill>
                  <a:srgbClr val="FFFAEB"/>
                </a:solidFill>
                <a:latin typeface="DM Sans Italics"/>
              </a:rPr>
              <a:t>About Us</a:t>
            </a:r>
          </a:p>
          <a:p>
            <a:pPr algn="l" marL="595784" indent="-297892" lvl="1">
              <a:lnSpc>
                <a:spcPts val="4304"/>
              </a:lnSpc>
              <a:buFont typeface="Arial"/>
              <a:buChar char="•"/>
            </a:pPr>
            <a:r>
              <a:rPr lang="en-US" sz="2759">
                <a:solidFill>
                  <a:srgbClr val="FFFAEB"/>
                </a:solidFill>
                <a:latin typeface="DM Sans Italics"/>
              </a:rPr>
              <a:t>Our Mission</a:t>
            </a:r>
          </a:p>
          <a:p>
            <a:pPr algn="l" marL="595784" indent="-297892" lvl="1">
              <a:lnSpc>
                <a:spcPts val="4304"/>
              </a:lnSpc>
              <a:buFont typeface="Arial"/>
              <a:buChar char="•"/>
            </a:pPr>
            <a:r>
              <a:rPr lang="en-US" sz="2759">
                <a:solidFill>
                  <a:srgbClr val="FFFAEB"/>
                </a:solidFill>
                <a:latin typeface="DM Sans Italics"/>
              </a:rPr>
              <a:t>Home</a:t>
            </a:r>
          </a:p>
          <a:p>
            <a:pPr algn="l" marL="595784" indent="-297892" lvl="1">
              <a:lnSpc>
                <a:spcPts val="4304"/>
              </a:lnSpc>
              <a:buFont typeface="Arial"/>
              <a:buChar char="•"/>
            </a:pPr>
            <a:r>
              <a:rPr lang="en-US" sz="2759">
                <a:solidFill>
                  <a:srgbClr val="FFFAEB"/>
                </a:solidFill>
                <a:latin typeface="DM Sans Italics"/>
              </a:rPr>
              <a:t>Search</a:t>
            </a:r>
          </a:p>
          <a:p>
            <a:pPr algn="l" marL="595784" indent="-297892" lvl="1">
              <a:lnSpc>
                <a:spcPts val="4304"/>
              </a:lnSpc>
              <a:buFont typeface="Arial"/>
              <a:buChar char="•"/>
            </a:pPr>
            <a:r>
              <a:rPr lang="en-US" sz="2759">
                <a:solidFill>
                  <a:srgbClr val="FFFAEB"/>
                </a:solidFill>
                <a:latin typeface="DM Sans Italics"/>
              </a:rPr>
              <a:t>Explore</a:t>
            </a:r>
          </a:p>
          <a:p>
            <a:pPr algn="l" marL="595784" indent="-297892" lvl="1">
              <a:lnSpc>
                <a:spcPts val="4304"/>
              </a:lnSpc>
              <a:buFont typeface="Arial"/>
              <a:buChar char="•"/>
            </a:pPr>
            <a:r>
              <a:rPr lang="en-US" sz="2759">
                <a:solidFill>
                  <a:srgbClr val="FFFAEB"/>
                </a:solidFill>
                <a:latin typeface="DM Sans Italics"/>
              </a:rPr>
              <a:t>Contribute</a:t>
            </a:r>
          </a:p>
          <a:p>
            <a:pPr algn="l" marL="595784" indent="-297892" lvl="1">
              <a:lnSpc>
                <a:spcPts val="4304"/>
              </a:lnSpc>
              <a:buFont typeface="Arial"/>
              <a:buChar char="•"/>
            </a:pPr>
            <a:r>
              <a:rPr lang="en-US" sz="2759">
                <a:solidFill>
                  <a:srgbClr val="FFFAEB"/>
                </a:solidFill>
                <a:latin typeface="DM Sans Italics"/>
              </a:rPr>
              <a:t>Navigation</a:t>
            </a:r>
          </a:p>
          <a:p>
            <a:pPr algn="l" marL="595784" indent="-297892" lvl="1">
              <a:lnSpc>
                <a:spcPts val="4304"/>
              </a:lnSpc>
              <a:buFont typeface="Arial"/>
              <a:buChar char="•"/>
            </a:pPr>
            <a:r>
              <a:rPr lang="en-US" sz="2759">
                <a:solidFill>
                  <a:srgbClr val="FFFAEB"/>
                </a:solidFill>
                <a:latin typeface="DM Sans Italics"/>
              </a:rPr>
              <a:t>Profile</a:t>
            </a:r>
          </a:p>
          <a:p>
            <a:pPr algn="l" marL="595784" indent="-297892" lvl="1">
              <a:lnSpc>
                <a:spcPts val="4304"/>
              </a:lnSpc>
              <a:buFont typeface="Arial"/>
              <a:buChar char="•"/>
            </a:pPr>
            <a:r>
              <a:rPr lang="en-US" sz="2759">
                <a:solidFill>
                  <a:srgbClr val="FFFAEB"/>
                </a:solidFill>
                <a:latin typeface="DM Sans Italics"/>
              </a:rPr>
              <a:t>Our team</a:t>
            </a:r>
          </a:p>
          <a:p>
            <a:pPr algn="l" marL="595784" indent="-297892" lvl="1">
              <a:lnSpc>
                <a:spcPts val="4304"/>
              </a:lnSpc>
              <a:buFont typeface="Arial"/>
              <a:buChar char="•"/>
            </a:pPr>
            <a:r>
              <a:rPr lang="en-US" sz="2759">
                <a:solidFill>
                  <a:srgbClr val="FFFAEB"/>
                </a:solidFill>
                <a:latin typeface="DM Sans Italics"/>
              </a:rPr>
              <a:t>Thank you</a:t>
            </a:r>
          </a:p>
        </p:txBody>
      </p:sp>
      <p:sp>
        <p:nvSpPr>
          <p:cNvPr name="TextBox 9" id="9"/>
          <p:cNvSpPr txBox="true"/>
          <p:nvPr/>
        </p:nvSpPr>
        <p:spPr>
          <a:xfrm rot="0">
            <a:off x="6728644" y="1794630"/>
            <a:ext cx="4830711" cy="775160"/>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Overview</a:t>
            </a:r>
          </a:p>
        </p:txBody>
      </p:sp>
      <p:grpSp>
        <p:nvGrpSpPr>
          <p:cNvPr name="Group 10" id="10"/>
          <p:cNvGrpSpPr/>
          <p:nvPr/>
        </p:nvGrpSpPr>
        <p:grpSpPr>
          <a:xfrm rot="0">
            <a:off x="16017180" y="-1431186"/>
            <a:ext cx="3656258" cy="36562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3" id="13"/>
          <p:cNvSpPr/>
          <p:nvPr/>
        </p:nvSpPr>
        <p:spPr>
          <a:xfrm>
            <a:off x="6085397" y="2796124"/>
            <a:ext cx="6076393" cy="0"/>
          </a:xfrm>
          <a:prstGeom prst="line">
            <a:avLst/>
          </a:prstGeom>
          <a:ln cap="flat" w="38100">
            <a:solidFill>
              <a:srgbClr val="048AFF"/>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p:nvPr/>
        </p:nvGrpSpPr>
        <p:grpSpPr>
          <a:xfrm rot="0">
            <a:off x="1113114" y="1776046"/>
            <a:ext cx="8200800" cy="7730902"/>
            <a:chOff x="0" y="0"/>
            <a:chExt cx="2159882" cy="2036122"/>
          </a:xfrm>
        </p:grpSpPr>
        <p:sp>
          <p:nvSpPr>
            <p:cNvPr name="Freeform 5" id="5"/>
            <p:cNvSpPr/>
            <p:nvPr/>
          </p:nvSpPr>
          <p:spPr>
            <a:xfrm flipH="false" flipV="false" rot="0">
              <a:off x="0" y="0"/>
              <a:ext cx="2159882" cy="2036122"/>
            </a:xfrm>
            <a:custGeom>
              <a:avLst/>
              <a:gdLst/>
              <a:ahLst/>
              <a:cxnLst/>
              <a:rect r="r" b="b" t="t" l="l"/>
              <a:pathLst>
                <a:path h="2036122" w="2159882">
                  <a:moveTo>
                    <a:pt x="15105" y="0"/>
                  </a:moveTo>
                  <a:lnTo>
                    <a:pt x="2144777" y="0"/>
                  </a:lnTo>
                  <a:cubicBezTo>
                    <a:pt x="2153119" y="0"/>
                    <a:pt x="2159882" y="6763"/>
                    <a:pt x="2159882" y="15105"/>
                  </a:cubicBezTo>
                  <a:lnTo>
                    <a:pt x="2159882" y="2021018"/>
                  </a:lnTo>
                  <a:cubicBezTo>
                    <a:pt x="2159882" y="2025023"/>
                    <a:pt x="2158290" y="2028866"/>
                    <a:pt x="2155457" y="2031698"/>
                  </a:cubicBezTo>
                  <a:cubicBezTo>
                    <a:pt x="2152625" y="2034531"/>
                    <a:pt x="2148783" y="2036122"/>
                    <a:pt x="2144777" y="2036122"/>
                  </a:cubicBezTo>
                  <a:lnTo>
                    <a:pt x="15105" y="2036122"/>
                  </a:lnTo>
                  <a:cubicBezTo>
                    <a:pt x="11099" y="2036122"/>
                    <a:pt x="7257" y="2034531"/>
                    <a:pt x="4424" y="2031698"/>
                  </a:cubicBezTo>
                  <a:cubicBezTo>
                    <a:pt x="1591" y="2028866"/>
                    <a:pt x="0" y="2025023"/>
                    <a:pt x="0" y="2021018"/>
                  </a:cubicBezTo>
                  <a:lnTo>
                    <a:pt x="0" y="15105"/>
                  </a:lnTo>
                  <a:cubicBezTo>
                    <a:pt x="0" y="11099"/>
                    <a:pt x="1591" y="7257"/>
                    <a:pt x="4424" y="4424"/>
                  </a:cubicBezTo>
                  <a:cubicBezTo>
                    <a:pt x="7257" y="1591"/>
                    <a:pt x="11099" y="0"/>
                    <a:pt x="15105"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6" id="6"/>
            <p:cNvSpPr txBox="true"/>
            <p:nvPr/>
          </p:nvSpPr>
          <p:spPr>
            <a:xfrm>
              <a:off x="0" y="-9525"/>
              <a:ext cx="2159882" cy="2045647"/>
            </a:xfrm>
            <a:prstGeom prst="rect">
              <a:avLst/>
            </a:prstGeom>
          </p:spPr>
          <p:txBody>
            <a:bodyPr anchor="ctr" rtlCol="false" tIns="50800" lIns="50800" bIns="50800" rIns="50800"/>
            <a:lstStyle/>
            <a:p>
              <a:pPr algn="ctr">
                <a:lnSpc>
                  <a:spcPts val="3131"/>
                </a:lnSpc>
              </a:pPr>
            </a:p>
          </p:txBody>
        </p:sp>
      </p:grpSp>
      <p:grpSp>
        <p:nvGrpSpPr>
          <p:cNvPr name="Group 7" id="7"/>
          <p:cNvGrpSpPr>
            <a:grpSpLocks noChangeAspect="true"/>
          </p:cNvGrpSpPr>
          <p:nvPr/>
        </p:nvGrpSpPr>
        <p:grpSpPr>
          <a:xfrm rot="0">
            <a:off x="-2878546" y="3596887"/>
            <a:ext cx="2878546" cy="2878546"/>
            <a:chOff x="0" y="0"/>
            <a:chExt cx="6350000" cy="6350000"/>
          </a:xfrm>
        </p:grpSpPr>
        <p:sp>
          <p:nvSpPr>
            <p:cNvPr name="Freeform 8" id="8"/>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9" id="9"/>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10" id="10"/>
          <p:cNvSpPr txBox="true"/>
          <p:nvPr/>
        </p:nvSpPr>
        <p:spPr>
          <a:xfrm rot="0">
            <a:off x="4292318" y="239542"/>
            <a:ext cx="9703364" cy="1492591"/>
          </a:xfrm>
          <a:prstGeom prst="rect">
            <a:avLst/>
          </a:prstGeom>
        </p:spPr>
        <p:txBody>
          <a:bodyPr anchor="t" rtlCol="false" tIns="0" lIns="0" bIns="0" rIns="0">
            <a:spAutoFit/>
          </a:bodyPr>
          <a:lstStyle/>
          <a:p>
            <a:pPr algn="ctr" marL="0" indent="0" lvl="0">
              <a:lnSpc>
                <a:spcPts val="5970"/>
              </a:lnSpc>
              <a:spcBef>
                <a:spcPct val="0"/>
              </a:spcBef>
            </a:pPr>
            <a:r>
              <a:rPr lang="en-US" sz="4295">
                <a:solidFill>
                  <a:srgbClr val="048AFF"/>
                </a:solidFill>
                <a:latin typeface="Now Bold"/>
              </a:rPr>
              <a:t>Elevating Collaborative Hardware Innovation</a:t>
            </a:r>
          </a:p>
        </p:txBody>
      </p:sp>
      <p:sp>
        <p:nvSpPr>
          <p:cNvPr name="Freeform 11" id="11"/>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13" id="13"/>
          <p:cNvSpPr/>
          <p:nvPr/>
        </p:nvSpPr>
        <p:spPr>
          <a:xfrm flipH="false" flipV="false" rot="0">
            <a:off x="1653028" y="2210708"/>
            <a:ext cx="7083718" cy="6708116"/>
          </a:xfrm>
          <a:custGeom>
            <a:avLst/>
            <a:gdLst/>
            <a:ahLst/>
            <a:cxnLst/>
            <a:rect r="r" b="b" t="t" l="l"/>
            <a:pathLst>
              <a:path h="6708116" w="7083718">
                <a:moveTo>
                  <a:pt x="0" y="0"/>
                </a:moveTo>
                <a:lnTo>
                  <a:pt x="7083718" y="0"/>
                </a:lnTo>
                <a:lnTo>
                  <a:pt x="7083718" y="6708116"/>
                </a:lnTo>
                <a:lnTo>
                  <a:pt x="0" y="6708116"/>
                </a:lnTo>
                <a:lnTo>
                  <a:pt x="0" y="0"/>
                </a:lnTo>
                <a:close/>
              </a:path>
            </a:pathLst>
          </a:custGeom>
          <a:blipFill>
            <a:blip r:embed="rId7"/>
            <a:stretch>
              <a:fillRect l="0" t="0" r="0" b="0"/>
            </a:stretch>
          </a:blipFill>
        </p:spPr>
      </p:sp>
      <p:sp>
        <p:nvSpPr>
          <p:cNvPr name="Freeform 14" id="14"/>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15" id="15"/>
          <p:cNvSpPr txBox="true"/>
          <p:nvPr/>
        </p:nvSpPr>
        <p:spPr>
          <a:xfrm rot="0">
            <a:off x="10971264" y="3982573"/>
            <a:ext cx="5441153" cy="2255180"/>
          </a:xfrm>
          <a:prstGeom prst="rect">
            <a:avLst/>
          </a:prstGeom>
        </p:spPr>
        <p:txBody>
          <a:bodyPr anchor="t" rtlCol="false" tIns="0" lIns="0" bIns="0" rIns="0">
            <a:spAutoFit/>
          </a:bodyPr>
          <a:lstStyle/>
          <a:p>
            <a:pPr algn="ctr">
              <a:lnSpc>
                <a:spcPts val="3623"/>
              </a:lnSpc>
            </a:pPr>
            <a:r>
              <a:rPr lang="en-US" sz="2482">
                <a:solidFill>
                  <a:srgbClr val="FFFFFF"/>
                </a:solidFill>
                <a:latin typeface="DM Sans"/>
              </a:rPr>
              <a:t>As we embark on this journey to redefine collaborative hardware development, we are seeking mentors who can guide and support us along the way.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5431023" y="7619197"/>
            <a:ext cx="1469330" cy="1421243"/>
          </a:xfrm>
          <a:custGeom>
            <a:avLst/>
            <a:gdLst/>
            <a:ahLst/>
            <a:cxnLst/>
            <a:rect r="r" b="b" t="t" l="l"/>
            <a:pathLst>
              <a:path h="1421243" w="1469330">
                <a:moveTo>
                  <a:pt x="0" y="0"/>
                </a:moveTo>
                <a:lnTo>
                  <a:pt x="1469331" y="0"/>
                </a:lnTo>
                <a:lnTo>
                  <a:pt x="1469331"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563917" y="349145"/>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Sources</a:t>
            </a:r>
          </a:p>
        </p:txBody>
      </p:sp>
      <p:sp>
        <p:nvSpPr>
          <p:cNvPr name="Freeform 5" id="5"/>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5"/>
            <a:stretch>
              <a:fillRect l="0" t="0" r="0" b="0"/>
            </a:stretch>
          </a:blipFill>
        </p:spPr>
      </p:sp>
      <p:sp>
        <p:nvSpPr>
          <p:cNvPr name="Freeform 6" id="6"/>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7" id="7"/>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32067" y="3079189"/>
            <a:ext cx="15023865" cy="1817569"/>
          </a:xfrm>
          <a:prstGeom prst="rect">
            <a:avLst/>
          </a:prstGeom>
        </p:spPr>
        <p:txBody>
          <a:bodyPr anchor="t" rtlCol="false" tIns="0" lIns="0" bIns="0" rIns="0">
            <a:spAutoFit/>
          </a:bodyPr>
          <a:lstStyle/>
          <a:p>
            <a:pPr algn="l">
              <a:lnSpc>
                <a:spcPts val="3625"/>
              </a:lnSpc>
            </a:pPr>
            <a:r>
              <a:rPr lang="en-US" sz="2947">
                <a:solidFill>
                  <a:srgbClr val="B100E8"/>
                </a:solidFill>
                <a:latin typeface="DM Sans Italics"/>
              </a:rPr>
              <a:t>immersive insiders </a:t>
            </a:r>
          </a:p>
          <a:p>
            <a:pPr algn="l">
              <a:lnSpc>
                <a:spcPts val="3625"/>
              </a:lnSpc>
            </a:pPr>
            <a:r>
              <a:rPr lang="en-US" sz="2947">
                <a:solidFill>
                  <a:srgbClr val="B100E8"/>
                </a:solidFill>
                <a:latin typeface="DM Sans Italics"/>
              </a:rPr>
              <a:t>flaticon.com (for icons)</a:t>
            </a:r>
          </a:p>
          <a:p>
            <a:pPr algn="l">
              <a:lnSpc>
                <a:spcPts val="3625"/>
              </a:lnSpc>
            </a:pPr>
            <a:r>
              <a:rPr lang="en-US" sz="2947">
                <a:solidFill>
                  <a:srgbClr val="B100E8"/>
                </a:solidFill>
                <a:latin typeface="DM Sans Italics"/>
              </a:rPr>
              <a:t>unity assets (for 3d models and packages)</a:t>
            </a:r>
          </a:p>
          <a:p>
            <a:pPr algn="l">
              <a:lnSpc>
                <a:spcPts val="3625"/>
              </a:lnSpc>
              <a:spcBef>
                <a:spcPct val="0"/>
              </a:spcBef>
            </a:pPr>
            <a:r>
              <a:rPr lang="en-US" sz="2947" u="sng">
                <a:solidFill>
                  <a:srgbClr val="B100E8"/>
                </a:solidFill>
                <a:latin typeface="DM Sans Italics"/>
                <a:hlinkClick r:id="rId8" tooltip="https://www.youtube.com/@ReForgeMode"/>
              </a:rPr>
              <a:t>ReForge Mode - Unity Tutorials</a:t>
            </a:r>
            <a:r>
              <a:rPr lang="en-US" sz="2947" u="sng">
                <a:solidFill>
                  <a:srgbClr val="B100E8"/>
                </a:solidFill>
                <a:latin typeface="DM Sans Italics"/>
              </a:rPr>
              <a:t> (for unity UI Rounded corners)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5431023" y="7619197"/>
            <a:ext cx="1469330" cy="1421243"/>
          </a:xfrm>
          <a:custGeom>
            <a:avLst/>
            <a:gdLst/>
            <a:ahLst/>
            <a:cxnLst/>
            <a:rect r="r" b="b" t="t" l="l"/>
            <a:pathLst>
              <a:path h="1421243" w="1469330">
                <a:moveTo>
                  <a:pt x="0" y="0"/>
                </a:moveTo>
                <a:lnTo>
                  <a:pt x="1469331" y="0"/>
                </a:lnTo>
                <a:lnTo>
                  <a:pt x="1469331"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563917" y="349145"/>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team</a:t>
            </a:r>
          </a:p>
        </p:txBody>
      </p:sp>
      <p:sp>
        <p:nvSpPr>
          <p:cNvPr name="Freeform 5" id="5"/>
          <p:cNvSpPr/>
          <p:nvPr/>
        </p:nvSpPr>
        <p:spPr>
          <a:xfrm flipH="false" flipV="false" rot="0">
            <a:off x="-2368424" y="78676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5"/>
            <a:stretch>
              <a:fillRect l="0" t="0" r="0" b="0"/>
            </a:stretch>
          </a:blipFill>
        </p:spPr>
      </p:sp>
      <p:sp>
        <p:nvSpPr>
          <p:cNvPr name="Freeform 6" id="6"/>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7" id="7"/>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32067" y="4691244"/>
            <a:ext cx="15023865" cy="904512"/>
          </a:xfrm>
          <a:prstGeom prst="rect">
            <a:avLst/>
          </a:prstGeom>
        </p:spPr>
        <p:txBody>
          <a:bodyPr anchor="t" rtlCol="false" tIns="0" lIns="0" bIns="0" rIns="0">
            <a:spAutoFit/>
          </a:bodyPr>
          <a:lstStyle/>
          <a:p>
            <a:pPr algn="ctr">
              <a:lnSpc>
                <a:spcPts val="3625"/>
              </a:lnSpc>
              <a:spcBef>
                <a:spcPct val="0"/>
              </a:spcBef>
            </a:pPr>
            <a:r>
              <a:rPr lang="en-US" sz="2947">
                <a:solidFill>
                  <a:srgbClr val="B100E8"/>
                </a:solidFill>
                <a:latin typeface="DM Sans Italics"/>
              </a:rPr>
              <a:t>where innovation meets imagination, and Ethereal Envisions brings your boldest visions to life through collaborative design excellence.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74634" y="3432013"/>
            <a:ext cx="11370537" cy="1384523"/>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TextBox 7" id="7"/>
          <p:cNvSpPr txBox="true"/>
          <p:nvPr/>
        </p:nvSpPr>
        <p:spPr>
          <a:xfrm rot="0">
            <a:off x="4166086" y="5284534"/>
            <a:ext cx="8066022" cy="1429386"/>
          </a:xfrm>
          <a:prstGeom prst="rect">
            <a:avLst/>
          </a:prstGeom>
        </p:spPr>
        <p:txBody>
          <a:bodyPr anchor="t" rtlCol="false" tIns="0" lIns="0" bIns="0" rIns="0">
            <a:spAutoFit/>
          </a:bodyPr>
          <a:lstStyle/>
          <a:p>
            <a:pPr algn="l">
              <a:lnSpc>
                <a:spcPts val="5739"/>
              </a:lnSpc>
            </a:pPr>
            <a:r>
              <a:rPr lang="en-US" sz="4099" spc="32">
                <a:solidFill>
                  <a:srgbClr val="FFFFFF"/>
                </a:solidFill>
                <a:latin typeface="TT Chocolates"/>
              </a:rPr>
              <a:t>Don’t hesitate to contact </a:t>
            </a:r>
          </a:p>
          <a:p>
            <a:pPr algn="l">
              <a:lnSpc>
                <a:spcPts val="5739"/>
              </a:lnSpc>
              <a:spcBef>
                <a:spcPct val="0"/>
              </a:spcBef>
            </a:pPr>
            <a:r>
              <a:rPr lang="en-US" sz="4099" spc="32">
                <a:solidFill>
                  <a:srgbClr val="FFFFFF"/>
                </a:solidFill>
                <a:latin typeface="TT Chocolates Bold"/>
              </a:rPr>
              <a:t>Ethereal Envisions</a:t>
            </a:r>
          </a:p>
        </p:txBody>
      </p:sp>
      <p:grpSp>
        <p:nvGrpSpPr>
          <p:cNvPr name="Group 8" id="8"/>
          <p:cNvGrpSpPr>
            <a:grpSpLocks noChangeAspect="true"/>
          </p:cNvGrpSpPr>
          <p:nvPr/>
        </p:nvGrpSpPr>
        <p:grpSpPr>
          <a:xfrm rot="0">
            <a:off x="11784142" y="3134465"/>
            <a:ext cx="4018070" cy="4018070"/>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7318" t="-3787" r="223" b="-3787"/>
              </a:stretch>
            </a:blipFill>
          </p:spPr>
        </p:sp>
      </p:grpSp>
      <p:sp>
        <p:nvSpPr>
          <p:cNvPr name="TextBox 12" id="12"/>
          <p:cNvSpPr txBox="true"/>
          <p:nvPr/>
        </p:nvSpPr>
        <p:spPr>
          <a:xfrm rot="0">
            <a:off x="4166086" y="2619118"/>
            <a:ext cx="8104203" cy="965296"/>
          </a:xfrm>
          <a:prstGeom prst="rect">
            <a:avLst/>
          </a:prstGeom>
        </p:spPr>
        <p:txBody>
          <a:bodyPr anchor="t" rtlCol="false" tIns="0" lIns="0" bIns="0" rIns="0">
            <a:spAutoFit/>
          </a:bodyPr>
          <a:lstStyle/>
          <a:p>
            <a:pPr algn="l">
              <a:lnSpc>
                <a:spcPts val="7833"/>
              </a:lnSpc>
            </a:pPr>
            <a:r>
              <a:rPr lang="en-US" sz="5635">
                <a:solidFill>
                  <a:srgbClr val="048AFF"/>
                </a:solidFill>
                <a:latin typeface="Now Bold"/>
              </a:rPr>
              <a:t>ETHEREAL ENVISIONS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sp>
        <p:nvSpPr>
          <p:cNvPr name="Freeform 4" id="4"/>
          <p:cNvSpPr/>
          <p:nvPr/>
        </p:nvSpPr>
        <p:spPr>
          <a:xfrm flipH="false" flipV="false" rot="0">
            <a:off x="125615" y="755969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grpSp>
        <p:nvGrpSpPr>
          <p:cNvPr name="Group 6" id="6"/>
          <p:cNvGrpSpPr/>
          <p:nvPr/>
        </p:nvGrpSpPr>
        <p:grpSpPr>
          <a:xfrm rot="0">
            <a:off x="10896994" y="2116732"/>
            <a:ext cx="3612153" cy="7331154"/>
            <a:chOff x="0" y="0"/>
            <a:chExt cx="4816205" cy="9774873"/>
          </a:xfrm>
        </p:grpSpPr>
        <p:sp>
          <p:nvSpPr>
            <p:cNvPr name="Freeform 7" id="7"/>
            <p:cNvSpPr/>
            <p:nvPr/>
          </p:nvSpPr>
          <p:spPr>
            <a:xfrm flipH="false" flipV="false" rot="0">
              <a:off x="0" y="0"/>
              <a:ext cx="4816205" cy="9774873"/>
            </a:xfrm>
            <a:custGeom>
              <a:avLst/>
              <a:gdLst/>
              <a:ahLst/>
              <a:cxnLst/>
              <a:rect r="r" b="b" t="t" l="l"/>
              <a:pathLst>
                <a:path h="9774873" w="4816205">
                  <a:moveTo>
                    <a:pt x="0" y="0"/>
                  </a:moveTo>
                  <a:lnTo>
                    <a:pt x="4816205" y="0"/>
                  </a:lnTo>
                  <a:lnTo>
                    <a:pt x="4816205" y="9774873"/>
                  </a:lnTo>
                  <a:lnTo>
                    <a:pt x="0" y="9774873"/>
                  </a:lnTo>
                  <a:lnTo>
                    <a:pt x="0" y="0"/>
                  </a:lnTo>
                  <a:close/>
                </a:path>
              </a:pathLst>
            </a:custGeom>
            <a:blipFill>
              <a:blip r:embed="rId6"/>
              <a:stretch>
                <a:fillRect l="0" t="0" r="0" b="0"/>
              </a:stretch>
            </a:blipFill>
          </p:spPr>
        </p:sp>
      </p:grpSp>
      <p:grpSp>
        <p:nvGrpSpPr>
          <p:cNvPr name="Group 8" id="8"/>
          <p:cNvGrpSpPr/>
          <p:nvPr/>
        </p:nvGrpSpPr>
        <p:grpSpPr>
          <a:xfrm rot="0">
            <a:off x="3778852" y="2116732"/>
            <a:ext cx="3612153" cy="7331154"/>
            <a:chOff x="0" y="0"/>
            <a:chExt cx="4816205" cy="9774873"/>
          </a:xfrm>
        </p:grpSpPr>
        <p:sp>
          <p:nvSpPr>
            <p:cNvPr name="Freeform 9" id="9"/>
            <p:cNvSpPr/>
            <p:nvPr/>
          </p:nvSpPr>
          <p:spPr>
            <a:xfrm flipH="false" flipV="false" rot="0">
              <a:off x="0" y="0"/>
              <a:ext cx="4816205" cy="9774873"/>
            </a:xfrm>
            <a:custGeom>
              <a:avLst/>
              <a:gdLst/>
              <a:ahLst/>
              <a:cxnLst/>
              <a:rect r="r" b="b" t="t" l="l"/>
              <a:pathLst>
                <a:path h="9774873" w="4816205">
                  <a:moveTo>
                    <a:pt x="0" y="0"/>
                  </a:moveTo>
                  <a:lnTo>
                    <a:pt x="4816205" y="0"/>
                  </a:lnTo>
                  <a:lnTo>
                    <a:pt x="4816205" y="9774873"/>
                  </a:lnTo>
                  <a:lnTo>
                    <a:pt x="0" y="9774873"/>
                  </a:lnTo>
                  <a:lnTo>
                    <a:pt x="0" y="0"/>
                  </a:lnTo>
                  <a:close/>
                </a:path>
              </a:pathLst>
            </a:custGeom>
            <a:blipFill>
              <a:blip r:embed="rId7"/>
              <a:stretch>
                <a:fillRect l="0" t="0" r="0" b="0"/>
              </a:stretch>
            </a:blipFill>
          </p:spPr>
        </p:sp>
      </p:grpSp>
      <p:sp>
        <p:nvSpPr>
          <p:cNvPr name="Freeform 10" id="10"/>
          <p:cNvSpPr/>
          <p:nvPr/>
        </p:nvSpPr>
        <p:spPr>
          <a:xfrm flipH="false" flipV="false" rot="0">
            <a:off x="13347194" y="8286129"/>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grpSp>
        <p:nvGrpSpPr>
          <p:cNvPr name="Group 11" id="11"/>
          <p:cNvGrpSpPr/>
          <p:nvPr/>
        </p:nvGrpSpPr>
        <p:grpSpPr>
          <a:xfrm rot="0">
            <a:off x="7391006" y="1028700"/>
            <a:ext cx="3505989" cy="7115686"/>
            <a:chOff x="0" y="0"/>
            <a:chExt cx="4674652" cy="9487581"/>
          </a:xfrm>
        </p:grpSpPr>
        <p:sp>
          <p:nvSpPr>
            <p:cNvPr name="Freeform 12" id="12"/>
            <p:cNvSpPr/>
            <p:nvPr/>
          </p:nvSpPr>
          <p:spPr>
            <a:xfrm flipH="false" flipV="false" rot="0">
              <a:off x="0" y="0"/>
              <a:ext cx="4674652" cy="9487580"/>
            </a:xfrm>
            <a:custGeom>
              <a:avLst/>
              <a:gdLst/>
              <a:ahLst/>
              <a:cxnLst/>
              <a:rect r="r" b="b" t="t" l="l"/>
              <a:pathLst>
                <a:path h="9487580" w="4674652">
                  <a:moveTo>
                    <a:pt x="0" y="0"/>
                  </a:moveTo>
                  <a:lnTo>
                    <a:pt x="4674652" y="0"/>
                  </a:lnTo>
                  <a:lnTo>
                    <a:pt x="4674652" y="9487580"/>
                  </a:lnTo>
                  <a:lnTo>
                    <a:pt x="0" y="9487580"/>
                  </a:lnTo>
                  <a:lnTo>
                    <a:pt x="0" y="0"/>
                  </a:lnTo>
                  <a:close/>
                </a:path>
              </a:pathLst>
            </a:custGeom>
            <a:blipFill>
              <a:blip r:embed="rId8"/>
              <a:stretch>
                <a:fillRect l="0" t="0" r="0" b="0"/>
              </a:stretch>
            </a:blipFill>
          </p:spPr>
        </p:sp>
      </p:grpSp>
      <p:sp>
        <p:nvSpPr>
          <p:cNvPr name="TextBox 13" id="13"/>
          <p:cNvSpPr txBox="true"/>
          <p:nvPr/>
        </p:nvSpPr>
        <p:spPr>
          <a:xfrm rot="0">
            <a:off x="2130149" y="284105"/>
            <a:ext cx="5189556" cy="881487"/>
          </a:xfrm>
          <a:prstGeom prst="rect">
            <a:avLst/>
          </a:prstGeom>
        </p:spPr>
        <p:txBody>
          <a:bodyPr anchor="t" rtlCol="false" tIns="0" lIns="0" bIns="0" rIns="0">
            <a:spAutoFit/>
          </a:bodyPr>
          <a:lstStyle/>
          <a:p>
            <a:pPr algn="l">
              <a:lnSpc>
                <a:spcPts val="7173"/>
              </a:lnSpc>
            </a:pPr>
            <a:r>
              <a:rPr lang="en-US" sz="5160">
                <a:solidFill>
                  <a:srgbClr val="048AFF"/>
                </a:solidFill>
                <a:latin typeface="Now Bold"/>
              </a:rPr>
              <a:t>About 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TextBox 3" id="3"/>
          <p:cNvSpPr txBox="true"/>
          <p:nvPr/>
        </p:nvSpPr>
        <p:spPr>
          <a:xfrm rot="0">
            <a:off x="0" y="644341"/>
            <a:ext cx="8603506" cy="1113677"/>
          </a:xfrm>
          <a:prstGeom prst="rect">
            <a:avLst/>
          </a:prstGeom>
        </p:spPr>
        <p:txBody>
          <a:bodyPr anchor="t" rtlCol="false" tIns="0" lIns="0" bIns="0" rIns="0">
            <a:spAutoFit/>
          </a:bodyPr>
          <a:lstStyle/>
          <a:p>
            <a:pPr algn="ctr">
              <a:lnSpc>
                <a:spcPts val="4424"/>
              </a:lnSpc>
            </a:pPr>
            <a:r>
              <a:rPr lang="en-US" sz="3182">
                <a:solidFill>
                  <a:srgbClr val="048AFF"/>
                </a:solidFill>
                <a:latin typeface="Now Bold"/>
              </a:rPr>
              <a:t>Revolutionizing Hardware Development Through Collaboration and Immersion</a:t>
            </a:r>
          </a:p>
        </p:txBody>
      </p:sp>
      <p:sp>
        <p:nvSpPr>
          <p:cNvPr name="AutoShape 4" id="4"/>
          <p:cNvSpPr/>
          <p:nvPr/>
        </p:nvSpPr>
        <p:spPr>
          <a:xfrm>
            <a:off x="8721088" y="1234517"/>
            <a:ext cx="0" cy="7385524"/>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TextBox 6" id="6"/>
          <p:cNvSpPr txBox="true"/>
          <p:nvPr/>
        </p:nvSpPr>
        <p:spPr>
          <a:xfrm rot="0">
            <a:off x="493175" y="2909305"/>
            <a:ext cx="7755120" cy="5000114"/>
          </a:xfrm>
          <a:prstGeom prst="rect">
            <a:avLst/>
          </a:prstGeom>
        </p:spPr>
        <p:txBody>
          <a:bodyPr anchor="t" rtlCol="false" tIns="0" lIns="0" bIns="0" rIns="0">
            <a:spAutoFit/>
          </a:bodyPr>
          <a:lstStyle/>
          <a:p>
            <a:pPr algn="ctr">
              <a:lnSpc>
                <a:spcPts val="4062"/>
              </a:lnSpc>
            </a:pPr>
            <a:r>
              <a:rPr lang="en-US" sz="2782">
                <a:solidFill>
                  <a:srgbClr val="FFFFFF"/>
                </a:solidFill>
                <a:latin typeface="DM Sans"/>
              </a:rPr>
              <a:t>Drawing inspiration from the success of platforms like GitHub in the software domain, we present a groundbreaking concept - a collaborative hardware development platform. This platform aims to bring together hardware enthusiasts, engineers, and designers worldwide, fostering an environment of creativity, collaboration, and accelerated innovation with AR/VR technology to offer users an immersive project experience.</a:t>
            </a:r>
          </a:p>
        </p:txBody>
      </p:sp>
      <p:sp>
        <p:nvSpPr>
          <p:cNvPr name="Freeform 7" id="7"/>
          <p:cNvSpPr/>
          <p:nvPr/>
        </p:nvSpPr>
        <p:spPr>
          <a:xfrm flipH="false" flipV="false" rot="0">
            <a:off x="9387533" y="633905"/>
            <a:ext cx="7986136" cy="7986136"/>
          </a:xfrm>
          <a:custGeom>
            <a:avLst/>
            <a:gdLst/>
            <a:ahLst/>
            <a:cxnLst/>
            <a:rect r="r" b="b" t="t" l="l"/>
            <a:pathLst>
              <a:path h="7986136" w="7986136">
                <a:moveTo>
                  <a:pt x="0" y="0"/>
                </a:moveTo>
                <a:lnTo>
                  <a:pt x="7986136" y="0"/>
                </a:lnTo>
                <a:lnTo>
                  <a:pt x="7986136" y="7986136"/>
                </a:lnTo>
                <a:lnTo>
                  <a:pt x="0" y="7986136"/>
                </a:lnTo>
                <a:lnTo>
                  <a:pt x="0" y="0"/>
                </a:lnTo>
                <a:close/>
              </a:path>
            </a:pathLst>
          </a:custGeom>
          <a:blipFill>
            <a:blip r:embed="rId4"/>
            <a:stretch>
              <a:fillRect l="0" t="0" r="0" b="0"/>
            </a:stretch>
          </a:blipFill>
        </p:spPr>
      </p:sp>
      <p:sp>
        <p:nvSpPr>
          <p:cNvPr name="Freeform 8" id="8"/>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4064368" y="-6911626"/>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11186694" y="-113373"/>
            <a:ext cx="8698393" cy="10400373"/>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9783" t="0" r="-9783" b="0"/>
              </a:stretch>
            </a:blipFill>
          </p:spPr>
        </p:sp>
      </p:grpSp>
      <p:sp>
        <p:nvSpPr>
          <p:cNvPr name="Freeform 5" id="5"/>
          <p:cNvSpPr/>
          <p:nvPr/>
        </p:nvSpPr>
        <p:spPr>
          <a:xfrm flipH="false" flipV="false" rot="0">
            <a:off x="14064368" y="-6911626"/>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4"/>
            <a:stretch>
              <a:fillRect l="0" t="0" r="0" b="0"/>
            </a:stretch>
          </a:blipFill>
        </p:spPr>
      </p:sp>
      <p:sp>
        <p:nvSpPr>
          <p:cNvPr name="Freeform 6" id="6"/>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927772" y="349159"/>
            <a:ext cx="5372960" cy="898504"/>
          </a:xfrm>
          <a:prstGeom prst="rect">
            <a:avLst/>
          </a:prstGeom>
        </p:spPr>
        <p:txBody>
          <a:bodyPr anchor="t" rtlCol="false" tIns="0" lIns="0" bIns="0" rIns="0">
            <a:spAutoFit/>
          </a:bodyPr>
          <a:lstStyle/>
          <a:p>
            <a:pPr algn="ctr">
              <a:lnSpc>
                <a:spcPts val="7427"/>
              </a:lnSpc>
            </a:pPr>
            <a:r>
              <a:rPr lang="en-US" sz="5343">
                <a:solidFill>
                  <a:srgbClr val="048AFF"/>
                </a:solidFill>
                <a:latin typeface="Now Bold"/>
              </a:rPr>
              <a:t>Goals</a:t>
            </a:r>
          </a:p>
        </p:txBody>
      </p:sp>
      <p:sp>
        <p:nvSpPr>
          <p:cNvPr name="AutoShape 8" id="8"/>
          <p:cNvSpPr/>
          <p:nvPr/>
        </p:nvSpPr>
        <p:spPr>
          <a:xfrm>
            <a:off x="8735541" y="2867678"/>
            <a:ext cx="0" cy="2484299"/>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1028700" y="333331"/>
            <a:ext cx="1390737" cy="1390737"/>
          </a:xfrm>
          <a:custGeom>
            <a:avLst/>
            <a:gdLst/>
            <a:ahLst/>
            <a:cxnLst/>
            <a:rect r="r" b="b" t="t" l="l"/>
            <a:pathLst>
              <a:path h="1390737" w="1390737">
                <a:moveTo>
                  <a:pt x="0" y="0"/>
                </a:moveTo>
                <a:lnTo>
                  <a:pt x="1390737" y="0"/>
                </a:lnTo>
                <a:lnTo>
                  <a:pt x="1390737" y="1390738"/>
                </a:lnTo>
                <a:lnTo>
                  <a:pt x="0" y="13907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000543" y="4441599"/>
            <a:ext cx="1403803" cy="1403803"/>
          </a:xfrm>
          <a:custGeom>
            <a:avLst/>
            <a:gdLst/>
            <a:ahLst/>
            <a:cxnLst/>
            <a:rect r="r" b="b" t="t" l="l"/>
            <a:pathLst>
              <a:path h="1403803" w="1403803">
                <a:moveTo>
                  <a:pt x="0" y="0"/>
                </a:moveTo>
                <a:lnTo>
                  <a:pt x="1403803" y="0"/>
                </a:lnTo>
                <a:lnTo>
                  <a:pt x="1403803" y="1403802"/>
                </a:lnTo>
                <a:lnTo>
                  <a:pt x="0" y="14038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93175" y="2810528"/>
            <a:ext cx="7931409" cy="2849797"/>
          </a:xfrm>
          <a:prstGeom prst="rect">
            <a:avLst/>
          </a:prstGeom>
        </p:spPr>
        <p:txBody>
          <a:bodyPr anchor="t" rtlCol="false" tIns="0" lIns="0" bIns="0" rIns="0">
            <a:spAutoFit/>
          </a:bodyPr>
          <a:lstStyle/>
          <a:p>
            <a:pPr algn="ctr">
              <a:lnSpc>
                <a:spcPts val="3288"/>
              </a:lnSpc>
            </a:pPr>
            <a:r>
              <a:rPr lang="en-US" sz="2252" u="sng">
                <a:solidFill>
                  <a:srgbClr val="FFFFFF"/>
                </a:solidFill>
                <a:latin typeface="DM Sans Bold"/>
              </a:rPr>
              <a:t>Disrupt Traditional Paradigms:</a:t>
            </a:r>
            <a:r>
              <a:rPr lang="en-US" sz="2252">
                <a:solidFill>
                  <a:srgbClr val="FFFFFF"/>
                </a:solidFill>
                <a:latin typeface="DM Sans Bold"/>
              </a:rPr>
              <a:t> </a:t>
            </a:r>
            <a:r>
              <a:rPr lang="en-US" sz="2252">
                <a:solidFill>
                  <a:srgbClr val="FFFFFF"/>
                </a:solidFill>
                <a:latin typeface="DM Sans"/>
              </a:rPr>
              <a:t>Challenge the status quo of stagnant innovation in traditional hardware development methods by introducing a dynamic platform that democratizes access to open-source hardware projects, fosters collaboration, and empowers users to drive meaningful change and innovation in the industry.</a:t>
            </a:r>
          </a:p>
          <a:p>
            <a:pPr algn="ctr">
              <a:lnSpc>
                <a:spcPts val="3288"/>
              </a:lnSpc>
            </a:pPr>
          </a:p>
        </p:txBody>
      </p:sp>
      <p:sp>
        <p:nvSpPr>
          <p:cNvPr name="TextBox 12" id="12"/>
          <p:cNvSpPr txBox="true"/>
          <p:nvPr/>
        </p:nvSpPr>
        <p:spPr>
          <a:xfrm rot="0">
            <a:off x="651073" y="1939905"/>
            <a:ext cx="3413332" cy="584016"/>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Objective 01</a:t>
            </a:r>
          </a:p>
        </p:txBody>
      </p:sp>
      <p:sp>
        <p:nvSpPr>
          <p:cNvPr name="Freeform 13" id="13"/>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4"/>
            <a:stretch>
              <a:fillRect l="0" t="0" r="0" b="0"/>
            </a:stretch>
          </a:blipFill>
        </p:spPr>
      </p:sp>
      <p:sp>
        <p:nvSpPr>
          <p:cNvPr name="TextBox 14" id="14"/>
          <p:cNvSpPr txBox="true"/>
          <p:nvPr/>
        </p:nvSpPr>
        <p:spPr>
          <a:xfrm rot="0">
            <a:off x="4759773" y="6812850"/>
            <a:ext cx="6916808" cy="2785626"/>
          </a:xfrm>
          <a:prstGeom prst="rect">
            <a:avLst/>
          </a:prstGeom>
        </p:spPr>
        <p:txBody>
          <a:bodyPr anchor="t" rtlCol="false" tIns="0" lIns="0" bIns="0" rIns="0">
            <a:spAutoFit/>
          </a:bodyPr>
          <a:lstStyle/>
          <a:p>
            <a:pPr algn="ctr">
              <a:lnSpc>
                <a:spcPts val="3177"/>
              </a:lnSpc>
            </a:pPr>
            <a:r>
              <a:rPr lang="en-US" sz="2176" u="sng">
                <a:solidFill>
                  <a:srgbClr val="FFFFFF"/>
                </a:solidFill>
                <a:latin typeface="DM Sans Bold"/>
              </a:rPr>
              <a:t>Build</a:t>
            </a:r>
            <a:r>
              <a:rPr lang="en-US" sz="2176" u="sng">
                <a:solidFill>
                  <a:srgbClr val="FFFFFF"/>
                </a:solidFill>
                <a:latin typeface="DM Sans Bold"/>
              </a:rPr>
              <a:t> a Thriving Community:</a:t>
            </a:r>
            <a:r>
              <a:rPr lang="en-US" sz="2176">
                <a:solidFill>
                  <a:srgbClr val="FFFFFF"/>
                </a:solidFill>
                <a:latin typeface="DM Sans Bold"/>
              </a:rPr>
              <a:t> </a:t>
            </a:r>
            <a:r>
              <a:rPr lang="en-US" sz="2176">
                <a:solidFill>
                  <a:srgbClr val="FFFFFF"/>
                </a:solidFill>
                <a:latin typeface="DM Sans"/>
              </a:rPr>
              <a:t>Cultivate a vibrant and inclusive community of hardware enthusiasts, makers, and innovators who are passionate about collaborating, sharing knowledge, and pushing the boundaries of what's possible in open-source hardware development.</a:t>
            </a:r>
          </a:p>
          <a:p>
            <a:pPr algn="ctr">
              <a:lnSpc>
                <a:spcPts val="3177"/>
              </a:lnSpc>
            </a:pPr>
          </a:p>
        </p:txBody>
      </p:sp>
      <p:sp>
        <p:nvSpPr>
          <p:cNvPr name="TextBox 15" id="15"/>
          <p:cNvSpPr txBox="true"/>
          <p:nvPr/>
        </p:nvSpPr>
        <p:spPr>
          <a:xfrm rot="0">
            <a:off x="8424584" y="5943342"/>
            <a:ext cx="3413332" cy="576966"/>
          </a:xfrm>
          <a:prstGeom prst="rect">
            <a:avLst/>
          </a:prstGeom>
        </p:spPr>
        <p:txBody>
          <a:bodyPr anchor="t" rtlCol="false" tIns="0" lIns="0" bIns="0" rIns="0">
            <a:spAutoFit/>
          </a:bodyPr>
          <a:lstStyle/>
          <a:p>
            <a:pPr algn="ctr">
              <a:lnSpc>
                <a:spcPts val="4718"/>
              </a:lnSpc>
            </a:pPr>
            <a:r>
              <a:rPr lang="en-US" sz="3394">
                <a:solidFill>
                  <a:srgbClr val="B100E8"/>
                </a:solidFill>
                <a:latin typeface="Now Bold"/>
              </a:rPr>
              <a:t>Objective 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grpSp>
        <p:nvGrpSpPr>
          <p:cNvPr name="Group 3" id="3"/>
          <p:cNvGrpSpPr/>
          <p:nvPr/>
        </p:nvGrpSpPr>
        <p:grpSpPr>
          <a:xfrm rot="0">
            <a:off x="11186694" y="-113373"/>
            <a:ext cx="8698393" cy="10400373"/>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9783" t="0" r="-9783" b="0"/>
              </a:stretch>
            </a:blipFill>
          </p:spPr>
        </p:sp>
      </p:grpSp>
      <p:sp>
        <p:nvSpPr>
          <p:cNvPr name="Freeform 5" id="5"/>
          <p:cNvSpPr/>
          <p:nvPr/>
        </p:nvSpPr>
        <p:spPr>
          <a:xfrm flipH="false" flipV="false" rot="0">
            <a:off x="14064368" y="-6911626"/>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4"/>
            <a:stretch>
              <a:fillRect l="0" t="0" r="0" b="0"/>
            </a:stretch>
          </a:blipFill>
        </p:spPr>
      </p:sp>
      <p:sp>
        <p:nvSpPr>
          <p:cNvPr name="Freeform 6" id="6"/>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6026045" y="240195"/>
            <a:ext cx="6235910" cy="788505"/>
          </a:xfrm>
          <a:prstGeom prst="rect">
            <a:avLst/>
          </a:prstGeom>
        </p:spPr>
        <p:txBody>
          <a:bodyPr anchor="t" rtlCol="false" tIns="0" lIns="0" bIns="0" rIns="0">
            <a:spAutoFit/>
          </a:bodyPr>
          <a:lstStyle/>
          <a:p>
            <a:pPr algn="ctr">
              <a:lnSpc>
                <a:spcPts val="6496"/>
              </a:lnSpc>
            </a:pPr>
            <a:r>
              <a:rPr lang="en-US" sz="4673">
                <a:solidFill>
                  <a:srgbClr val="048AFF"/>
                </a:solidFill>
                <a:latin typeface="Now Bold"/>
              </a:rPr>
              <a:t>App Overview Video</a:t>
            </a:r>
          </a:p>
        </p:txBody>
      </p:sp>
      <p:sp>
        <p:nvSpPr>
          <p:cNvPr name="AutoShape 8" id="8"/>
          <p:cNvSpPr/>
          <p:nvPr/>
        </p:nvSpPr>
        <p:spPr>
          <a:xfrm>
            <a:off x="10617315" y="2718101"/>
            <a:ext cx="0" cy="2484299"/>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4"/>
            <a:stretch>
              <a:fillRect l="0" t="0" r="0" b="0"/>
            </a:stretch>
          </a:blipFill>
        </p:spPr>
      </p:sp>
      <p:grpSp>
        <p:nvGrpSpPr>
          <p:cNvPr name="Group 10" id="10"/>
          <p:cNvGrpSpPr/>
          <p:nvPr/>
        </p:nvGrpSpPr>
        <p:grpSpPr>
          <a:xfrm rot="0">
            <a:off x="5526865" y="1353982"/>
            <a:ext cx="4145853" cy="8584592"/>
            <a:chOff x="0" y="0"/>
            <a:chExt cx="1091912" cy="2260962"/>
          </a:xfrm>
        </p:grpSpPr>
        <p:sp>
          <p:nvSpPr>
            <p:cNvPr name="Freeform 11" id="11"/>
            <p:cNvSpPr/>
            <p:nvPr/>
          </p:nvSpPr>
          <p:spPr>
            <a:xfrm flipH="false" flipV="false" rot="0">
              <a:off x="0" y="0"/>
              <a:ext cx="1091912" cy="2260963"/>
            </a:xfrm>
            <a:custGeom>
              <a:avLst/>
              <a:gdLst/>
              <a:ahLst/>
              <a:cxnLst/>
              <a:rect r="r" b="b" t="t" l="l"/>
              <a:pathLst>
                <a:path h="2260963" w="1091912">
                  <a:moveTo>
                    <a:pt x="29878" y="0"/>
                  </a:moveTo>
                  <a:lnTo>
                    <a:pt x="1062034" y="0"/>
                  </a:lnTo>
                  <a:cubicBezTo>
                    <a:pt x="1069958" y="0"/>
                    <a:pt x="1077557" y="3148"/>
                    <a:pt x="1083161" y="8751"/>
                  </a:cubicBezTo>
                  <a:cubicBezTo>
                    <a:pt x="1088764" y="14354"/>
                    <a:pt x="1091912" y="21954"/>
                    <a:pt x="1091912" y="29878"/>
                  </a:cubicBezTo>
                  <a:lnTo>
                    <a:pt x="1091912" y="2231084"/>
                  </a:lnTo>
                  <a:cubicBezTo>
                    <a:pt x="1091912" y="2247586"/>
                    <a:pt x="1078535" y="2260963"/>
                    <a:pt x="1062034" y="2260963"/>
                  </a:cubicBezTo>
                  <a:lnTo>
                    <a:pt x="29878" y="2260963"/>
                  </a:lnTo>
                  <a:cubicBezTo>
                    <a:pt x="21954" y="2260963"/>
                    <a:pt x="14354" y="2257815"/>
                    <a:pt x="8751" y="2252211"/>
                  </a:cubicBezTo>
                  <a:cubicBezTo>
                    <a:pt x="3148" y="2246608"/>
                    <a:pt x="0" y="2239008"/>
                    <a:pt x="0" y="2231084"/>
                  </a:cubicBezTo>
                  <a:lnTo>
                    <a:pt x="0" y="29878"/>
                  </a:lnTo>
                  <a:cubicBezTo>
                    <a:pt x="0" y="21954"/>
                    <a:pt x="3148" y="14354"/>
                    <a:pt x="8751" y="8751"/>
                  </a:cubicBezTo>
                  <a:cubicBezTo>
                    <a:pt x="14354" y="3148"/>
                    <a:pt x="21954" y="0"/>
                    <a:pt x="29878"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0" y="-9525"/>
              <a:ext cx="1091912" cy="2270487"/>
            </a:xfrm>
            <a:prstGeom prst="rect">
              <a:avLst/>
            </a:prstGeom>
          </p:spPr>
          <p:txBody>
            <a:bodyPr anchor="ctr" rtlCol="false" tIns="50800" lIns="50800" bIns="50800" rIns="50800"/>
            <a:lstStyle/>
            <a:p>
              <a:pPr algn="ctr">
                <a:lnSpc>
                  <a:spcPts val="3131"/>
                </a:lnSpc>
              </a:pPr>
            </a:p>
          </p:txBody>
        </p:sp>
      </p:grpSp>
      <p:pic>
        <p:nvPicPr>
          <p:cNvPr name="Picture 13" id="13">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5743491" y="1531478"/>
            <a:ext cx="3712602" cy="8229600"/>
          </a:xfrm>
          <a:prstGeom prst="rect">
            <a:avLst/>
          </a:prstGeom>
        </p:spPr>
      </p:pic>
      <p:grpSp>
        <p:nvGrpSpPr>
          <p:cNvPr name="Group 14" id="14"/>
          <p:cNvGrpSpPr/>
          <p:nvPr/>
        </p:nvGrpSpPr>
        <p:grpSpPr>
          <a:xfrm rot="0">
            <a:off x="388438" y="1531478"/>
            <a:ext cx="4475756" cy="3451252"/>
            <a:chOff x="0" y="0"/>
            <a:chExt cx="1178800" cy="908972"/>
          </a:xfrm>
        </p:grpSpPr>
        <p:sp>
          <p:nvSpPr>
            <p:cNvPr name="Freeform 15" id="15"/>
            <p:cNvSpPr/>
            <p:nvPr/>
          </p:nvSpPr>
          <p:spPr>
            <a:xfrm flipH="false" flipV="false" rot="0">
              <a:off x="0" y="0"/>
              <a:ext cx="1178800" cy="908972"/>
            </a:xfrm>
            <a:custGeom>
              <a:avLst/>
              <a:gdLst/>
              <a:ahLst/>
              <a:cxnLst/>
              <a:rect r="r" b="b" t="t" l="l"/>
              <a:pathLst>
                <a:path h="908972" w="1178800">
                  <a:moveTo>
                    <a:pt x="27676" y="0"/>
                  </a:moveTo>
                  <a:lnTo>
                    <a:pt x="1151124" y="0"/>
                  </a:lnTo>
                  <a:cubicBezTo>
                    <a:pt x="1166409" y="0"/>
                    <a:pt x="1178800" y="12391"/>
                    <a:pt x="1178800" y="27676"/>
                  </a:cubicBezTo>
                  <a:lnTo>
                    <a:pt x="1178800" y="881296"/>
                  </a:lnTo>
                  <a:cubicBezTo>
                    <a:pt x="1178800" y="888636"/>
                    <a:pt x="1175884" y="895675"/>
                    <a:pt x="1170694" y="900866"/>
                  </a:cubicBezTo>
                  <a:cubicBezTo>
                    <a:pt x="1165504" y="906056"/>
                    <a:pt x="1158464" y="908972"/>
                    <a:pt x="1151124" y="908972"/>
                  </a:cubicBezTo>
                  <a:lnTo>
                    <a:pt x="27676" y="908972"/>
                  </a:lnTo>
                  <a:cubicBezTo>
                    <a:pt x="20336" y="908972"/>
                    <a:pt x="13296" y="906056"/>
                    <a:pt x="8106" y="900866"/>
                  </a:cubicBezTo>
                  <a:cubicBezTo>
                    <a:pt x="2916" y="895675"/>
                    <a:pt x="0" y="888636"/>
                    <a:pt x="0" y="881296"/>
                  </a:cubicBezTo>
                  <a:lnTo>
                    <a:pt x="0" y="27676"/>
                  </a:lnTo>
                  <a:cubicBezTo>
                    <a:pt x="0" y="12391"/>
                    <a:pt x="12391" y="0"/>
                    <a:pt x="27676"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6" id="16"/>
            <p:cNvSpPr txBox="true"/>
            <p:nvPr/>
          </p:nvSpPr>
          <p:spPr>
            <a:xfrm>
              <a:off x="0" y="-9525"/>
              <a:ext cx="1178800" cy="918497"/>
            </a:xfrm>
            <a:prstGeom prst="rect">
              <a:avLst/>
            </a:prstGeom>
          </p:spPr>
          <p:txBody>
            <a:bodyPr anchor="ctr" rtlCol="false" tIns="50800" lIns="50800" bIns="50800" rIns="50800"/>
            <a:lstStyle/>
            <a:p>
              <a:pPr algn="ctr">
                <a:lnSpc>
                  <a:spcPts val="3131"/>
                </a:lnSpc>
              </a:pPr>
            </a:p>
          </p:txBody>
        </p:sp>
      </p:grpSp>
      <p:sp>
        <p:nvSpPr>
          <p:cNvPr name="TextBox 17" id="17"/>
          <p:cNvSpPr txBox="true"/>
          <p:nvPr/>
        </p:nvSpPr>
        <p:spPr>
          <a:xfrm rot="0">
            <a:off x="651312" y="1738393"/>
            <a:ext cx="3950006" cy="3071842"/>
          </a:xfrm>
          <a:prstGeom prst="rect">
            <a:avLst/>
          </a:prstGeom>
        </p:spPr>
        <p:txBody>
          <a:bodyPr anchor="t" rtlCol="false" tIns="0" lIns="0" bIns="0" rIns="0">
            <a:spAutoFit/>
          </a:bodyPr>
          <a:lstStyle/>
          <a:p>
            <a:pPr algn="just">
              <a:lnSpc>
                <a:spcPts val="3038"/>
              </a:lnSpc>
            </a:pPr>
            <a:r>
              <a:rPr lang="en-US" sz="2081" u="sng">
                <a:solidFill>
                  <a:srgbClr val="FFFFFF"/>
                </a:solidFill>
                <a:latin typeface="DM Sans Bold"/>
              </a:rPr>
              <a:t>Comprehensive Demonstration:</a:t>
            </a:r>
            <a:r>
              <a:rPr lang="en-US" sz="2081">
                <a:solidFill>
                  <a:srgbClr val="FFFFFF"/>
                </a:solidFill>
                <a:latin typeface="DM Sans"/>
              </a:rPr>
              <a:t> Watch this brief video to see our AR/VR hardware collaboration app in action. The video provides a comprehensive overview of the app's core features and functionalities.</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4" id="4"/>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5" id="5"/>
          <p:cNvGrpSpPr/>
          <p:nvPr/>
        </p:nvGrpSpPr>
        <p:grpSpPr>
          <a:xfrm rot="0">
            <a:off x="1110852" y="1207849"/>
            <a:ext cx="3957675" cy="8584592"/>
            <a:chOff x="0" y="0"/>
            <a:chExt cx="1042351" cy="2260962"/>
          </a:xfrm>
        </p:grpSpPr>
        <p:sp>
          <p:nvSpPr>
            <p:cNvPr name="Freeform 6" id="6"/>
            <p:cNvSpPr/>
            <p:nvPr/>
          </p:nvSpPr>
          <p:spPr>
            <a:xfrm flipH="false" flipV="false" rot="0">
              <a:off x="0" y="0"/>
              <a:ext cx="1042351" cy="2260963"/>
            </a:xfrm>
            <a:custGeom>
              <a:avLst/>
              <a:gdLst/>
              <a:ahLst/>
              <a:cxnLst/>
              <a:rect r="r" b="b" t="t" l="l"/>
              <a:pathLst>
                <a:path h="2260963" w="1042351">
                  <a:moveTo>
                    <a:pt x="31299" y="0"/>
                  </a:moveTo>
                  <a:lnTo>
                    <a:pt x="1011052" y="0"/>
                  </a:lnTo>
                  <a:cubicBezTo>
                    <a:pt x="1019353" y="0"/>
                    <a:pt x="1027314" y="3298"/>
                    <a:pt x="1033183" y="9167"/>
                  </a:cubicBezTo>
                  <a:cubicBezTo>
                    <a:pt x="1039053" y="15037"/>
                    <a:pt x="1042351" y="22998"/>
                    <a:pt x="1042351" y="31299"/>
                  </a:cubicBezTo>
                  <a:lnTo>
                    <a:pt x="1042351" y="2229664"/>
                  </a:lnTo>
                  <a:cubicBezTo>
                    <a:pt x="1042351" y="2246950"/>
                    <a:pt x="1028338" y="2260963"/>
                    <a:pt x="1011052" y="2260963"/>
                  </a:cubicBezTo>
                  <a:lnTo>
                    <a:pt x="31299" y="2260963"/>
                  </a:lnTo>
                  <a:cubicBezTo>
                    <a:pt x="22998" y="2260963"/>
                    <a:pt x="15037" y="2257665"/>
                    <a:pt x="9167" y="2251795"/>
                  </a:cubicBezTo>
                  <a:cubicBezTo>
                    <a:pt x="3298" y="2245926"/>
                    <a:pt x="0" y="2237965"/>
                    <a:pt x="0" y="2229664"/>
                  </a:cubicBezTo>
                  <a:lnTo>
                    <a:pt x="0" y="31299"/>
                  </a:lnTo>
                  <a:cubicBezTo>
                    <a:pt x="0" y="22998"/>
                    <a:pt x="3298" y="15037"/>
                    <a:pt x="9167" y="9167"/>
                  </a:cubicBezTo>
                  <a:cubicBezTo>
                    <a:pt x="15037" y="3298"/>
                    <a:pt x="22998" y="0"/>
                    <a:pt x="31299"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7" id="7"/>
            <p:cNvSpPr txBox="true"/>
            <p:nvPr/>
          </p:nvSpPr>
          <p:spPr>
            <a:xfrm>
              <a:off x="0" y="-9525"/>
              <a:ext cx="1042351" cy="2270487"/>
            </a:xfrm>
            <a:prstGeom prst="rect">
              <a:avLst/>
            </a:prstGeom>
          </p:spPr>
          <p:txBody>
            <a:bodyPr anchor="ctr" rtlCol="false" tIns="50800" lIns="50800" bIns="50800" rIns="50800"/>
            <a:lstStyle/>
            <a:p>
              <a:pPr algn="ctr">
                <a:lnSpc>
                  <a:spcPts val="3131"/>
                </a:lnSpc>
              </a:pPr>
            </a:p>
          </p:txBody>
        </p:sp>
      </p:grpSp>
      <p:grpSp>
        <p:nvGrpSpPr>
          <p:cNvPr name="Group 8" id="8"/>
          <p:cNvGrpSpPr>
            <a:grpSpLocks noChangeAspect="true"/>
          </p:cNvGrpSpPr>
          <p:nvPr/>
        </p:nvGrpSpPr>
        <p:grpSpPr>
          <a:xfrm rot="0">
            <a:off x="-2878546" y="3596887"/>
            <a:ext cx="2878546" cy="2878546"/>
            <a:chOff x="0" y="0"/>
            <a:chExt cx="6350000" cy="6350000"/>
          </a:xfrm>
        </p:grpSpPr>
        <p:sp>
          <p:nvSpPr>
            <p:cNvPr name="Freeform 9" id="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11" id="11"/>
          <p:cNvSpPr txBox="true"/>
          <p:nvPr/>
        </p:nvSpPr>
        <p:spPr>
          <a:xfrm rot="0">
            <a:off x="4406629" y="52827"/>
            <a:ext cx="9474742"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Home page</a:t>
            </a:r>
          </a:p>
        </p:txBody>
      </p:sp>
      <p:sp>
        <p:nvSpPr>
          <p:cNvPr name="Freeform 12" id="12"/>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6566929" y="2287813"/>
            <a:ext cx="8192259" cy="3278756"/>
            <a:chOff x="0" y="0"/>
            <a:chExt cx="2157632" cy="863541"/>
          </a:xfrm>
        </p:grpSpPr>
        <p:sp>
          <p:nvSpPr>
            <p:cNvPr name="Freeform 14" id="14"/>
            <p:cNvSpPr/>
            <p:nvPr/>
          </p:nvSpPr>
          <p:spPr>
            <a:xfrm flipH="false" flipV="false" rot="0">
              <a:off x="0" y="0"/>
              <a:ext cx="2157632" cy="863541"/>
            </a:xfrm>
            <a:custGeom>
              <a:avLst/>
              <a:gdLst/>
              <a:ahLst/>
              <a:cxnLst/>
              <a:rect r="r" b="b" t="t" l="l"/>
              <a:pathLst>
                <a:path h="863541" w="2157632">
                  <a:moveTo>
                    <a:pt x="15120" y="0"/>
                  </a:moveTo>
                  <a:lnTo>
                    <a:pt x="2142512" y="0"/>
                  </a:lnTo>
                  <a:cubicBezTo>
                    <a:pt x="2146522" y="0"/>
                    <a:pt x="2150368" y="1593"/>
                    <a:pt x="2153203" y="4429"/>
                  </a:cubicBezTo>
                  <a:cubicBezTo>
                    <a:pt x="2156039" y="7264"/>
                    <a:pt x="2157632" y="11110"/>
                    <a:pt x="2157632" y="15120"/>
                  </a:cubicBezTo>
                  <a:lnTo>
                    <a:pt x="2157632" y="848420"/>
                  </a:lnTo>
                  <a:cubicBezTo>
                    <a:pt x="2157632" y="852430"/>
                    <a:pt x="2156039" y="856276"/>
                    <a:pt x="2153203" y="859112"/>
                  </a:cubicBezTo>
                  <a:cubicBezTo>
                    <a:pt x="2150368" y="861948"/>
                    <a:pt x="2146522" y="863541"/>
                    <a:pt x="2142512" y="863541"/>
                  </a:cubicBezTo>
                  <a:lnTo>
                    <a:pt x="15120" y="863541"/>
                  </a:lnTo>
                  <a:cubicBezTo>
                    <a:pt x="11110" y="863541"/>
                    <a:pt x="7264" y="861948"/>
                    <a:pt x="4429" y="859112"/>
                  </a:cubicBezTo>
                  <a:cubicBezTo>
                    <a:pt x="1593" y="856276"/>
                    <a:pt x="0" y="852430"/>
                    <a:pt x="0" y="848420"/>
                  </a:cubicBezTo>
                  <a:lnTo>
                    <a:pt x="0" y="15120"/>
                  </a:lnTo>
                  <a:cubicBezTo>
                    <a:pt x="0" y="11110"/>
                    <a:pt x="1593" y="7264"/>
                    <a:pt x="4429" y="4429"/>
                  </a:cubicBezTo>
                  <a:cubicBezTo>
                    <a:pt x="7264" y="1593"/>
                    <a:pt x="11110" y="0"/>
                    <a:pt x="1512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5" id="15"/>
            <p:cNvSpPr txBox="true"/>
            <p:nvPr/>
          </p:nvSpPr>
          <p:spPr>
            <a:xfrm>
              <a:off x="0" y="-9525"/>
              <a:ext cx="2157632" cy="873066"/>
            </a:xfrm>
            <a:prstGeom prst="rect">
              <a:avLst/>
            </a:prstGeom>
          </p:spPr>
          <p:txBody>
            <a:bodyPr anchor="ctr" rtlCol="false" tIns="50800" lIns="50800" bIns="50800" rIns="50800"/>
            <a:lstStyle/>
            <a:p>
              <a:pPr algn="ctr">
                <a:lnSpc>
                  <a:spcPts val="3131"/>
                </a:lnSpc>
              </a:pPr>
            </a:p>
          </p:txBody>
        </p:sp>
      </p:grpSp>
      <p:grpSp>
        <p:nvGrpSpPr>
          <p:cNvPr name="Group 16" id="16"/>
          <p:cNvGrpSpPr/>
          <p:nvPr/>
        </p:nvGrpSpPr>
        <p:grpSpPr>
          <a:xfrm rot="0">
            <a:off x="6566929" y="6393484"/>
            <a:ext cx="8192259" cy="2824997"/>
            <a:chOff x="0" y="0"/>
            <a:chExt cx="2157632" cy="744032"/>
          </a:xfrm>
        </p:grpSpPr>
        <p:sp>
          <p:nvSpPr>
            <p:cNvPr name="Freeform 17" id="17"/>
            <p:cNvSpPr/>
            <p:nvPr/>
          </p:nvSpPr>
          <p:spPr>
            <a:xfrm flipH="false" flipV="false" rot="0">
              <a:off x="0" y="0"/>
              <a:ext cx="2157632" cy="744032"/>
            </a:xfrm>
            <a:custGeom>
              <a:avLst/>
              <a:gdLst/>
              <a:ahLst/>
              <a:cxnLst/>
              <a:rect r="r" b="b" t="t" l="l"/>
              <a:pathLst>
                <a:path h="744032" w="2157632">
                  <a:moveTo>
                    <a:pt x="15120" y="0"/>
                  </a:moveTo>
                  <a:lnTo>
                    <a:pt x="2142512" y="0"/>
                  </a:lnTo>
                  <a:cubicBezTo>
                    <a:pt x="2146522" y="0"/>
                    <a:pt x="2150368" y="1593"/>
                    <a:pt x="2153203" y="4429"/>
                  </a:cubicBezTo>
                  <a:cubicBezTo>
                    <a:pt x="2156039" y="7264"/>
                    <a:pt x="2157632" y="11110"/>
                    <a:pt x="2157632" y="15120"/>
                  </a:cubicBezTo>
                  <a:lnTo>
                    <a:pt x="2157632" y="728912"/>
                  </a:lnTo>
                  <a:cubicBezTo>
                    <a:pt x="2157632" y="732922"/>
                    <a:pt x="2156039" y="736768"/>
                    <a:pt x="2153203" y="739604"/>
                  </a:cubicBezTo>
                  <a:cubicBezTo>
                    <a:pt x="2150368" y="742439"/>
                    <a:pt x="2146522" y="744032"/>
                    <a:pt x="2142512" y="744032"/>
                  </a:cubicBezTo>
                  <a:lnTo>
                    <a:pt x="15120" y="744032"/>
                  </a:lnTo>
                  <a:cubicBezTo>
                    <a:pt x="11110" y="744032"/>
                    <a:pt x="7264" y="742439"/>
                    <a:pt x="4429" y="739604"/>
                  </a:cubicBezTo>
                  <a:cubicBezTo>
                    <a:pt x="1593" y="736768"/>
                    <a:pt x="0" y="732922"/>
                    <a:pt x="0" y="728912"/>
                  </a:cubicBezTo>
                  <a:lnTo>
                    <a:pt x="0" y="15120"/>
                  </a:lnTo>
                  <a:cubicBezTo>
                    <a:pt x="0" y="11110"/>
                    <a:pt x="1593" y="7264"/>
                    <a:pt x="4429" y="4429"/>
                  </a:cubicBezTo>
                  <a:cubicBezTo>
                    <a:pt x="7264" y="1593"/>
                    <a:pt x="11110" y="0"/>
                    <a:pt x="1512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8" id="18"/>
            <p:cNvSpPr txBox="true"/>
            <p:nvPr/>
          </p:nvSpPr>
          <p:spPr>
            <a:xfrm>
              <a:off x="0" y="-9525"/>
              <a:ext cx="2157632" cy="753557"/>
            </a:xfrm>
            <a:prstGeom prst="rect">
              <a:avLst/>
            </a:prstGeom>
          </p:spPr>
          <p:txBody>
            <a:bodyPr anchor="ctr" rtlCol="false" tIns="50800" lIns="50800" bIns="50800" rIns="50800"/>
            <a:lstStyle/>
            <a:p>
              <a:pPr algn="ctr">
                <a:lnSpc>
                  <a:spcPts val="3131"/>
                </a:lnSpc>
              </a:pPr>
            </a:p>
          </p:txBody>
        </p:sp>
      </p:grpSp>
      <p:sp>
        <p:nvSpPr>
          <p:cNvPr name="Freeform 19" id="19"/>
          <p:cNvSpPr/>
          <p:nvPr/>
        </p:nvSpPr>
        <p:spPr>
          <a:xfrm flipH="false" flipV="false" rot="0">
            <a:off x="1341318" y="1547737"/>
            <a:ext cx="3496742" cy="7904816"/>
          </a:xfrm>
          <a:custGeom>
            <a:avLst/>
            <a:gdLst/>
            <a:ahLst/>
            <a:cxnLst/>
            <a:rect r="r" b="b" t="t" l="l"/>
            <a:pathLst>
              <a:path h="7904816" w="3496742">
                <a:moveTo>
                  <a:pt x="0" y="0"/>
                </a:moveTo>
                <a:lnTo>
                  <a:pt x="3496743" y="0"/>
                </a:lnTo>
                <a:lnTo>
                  <a:pt x="3496743" y="7904817"/>
                </a:lnTo>
                <a:lnTo>
                  <a:pt x="0" y="7904817"/>
                </a:lnTo>
                <a:lnTo>
                  <a:pt x="0" y="0"/>
                </a:lnTo>
                <a:close/>
              </a:path>
            </a:pathLst>
          </a:custGeom>
          <a:blipFill>
            <a:blip r:embed="rId7"/>
            <a:stretch>
              <a:fillRect l="0" t="0" r="0" b="0"/>
            </a:stretch>
          </a:blipFill>
        </p:spPr>
      </p:sp>
      <p:sp>
        <p:nvSpPr>
          <p:cNvPr name="Freeform 20" id="20"/>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AutoShape 21" id="21"/>
          <p:cNvSpPr/>
          <p:nvPr/>
        </p:nvSpPr>
        <p:spPr>
          <a:xfrm>
            <a:off x="3976148" y="2082014"/>
            <a:ext cx="6190047" cy="0"/>
          </a:xfrm>
          <a:prstGeom prst="line">
            <a:avLst/>
          </a:prstGeom>
          <a:ln cap="flat" w="9525">
            <a:solidFill>
              <a:srgbClr val="00BF63"/>
            </a:solidFill>
            <a:prstDash val="solid"/>
            <a:headEnd type="none" len="sm" w="sm"/>
            <a:tailEnd type="none" len="sm" w="sm"/>
          </a:ln>
        </p:spPr>
      </p:sp>
      <p:grpSp>
        <p:nvGrpSpPr>
          <p:cNvPr name="Group 22" id="22"/>
          <p:cNvGrpSpPr/>
          <p:nvPr/>
        </p:nvGrpSpPr>
        <p:grpSpPr>
          <a:xfrm rot="0">
            <a:off x="6566929" y="1800868"/>
            <a:ext cx="186732" cy="18673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25" id="25"/>
          <p:cNvSpPr txBox="true"/>
          <p:nvPr/>
        </p:nvSpPr>
        <p:spPr>
          <a:xfrm rot="0">
            <a:off x="6823697" y="2480795"/>
            <a:ext cx="7678722" cy="2826117"/>
          </a:xfrm>
          <a:prstGeom prst="rect">
            <a:avLst/>
          </a:prstGeom>
        </p:spPr>
        <p:txBody>
          <a:bodyPr anchor="t" rtlCol="false" tIns="0" lIns="0" bIns="0" rIns="0">
            <a:spAutoFit/>
          </a:bodyPr>
          <a:lstStyle/>
          <a:p>
            <a:pPr algn="ctr">
              <a:lnSpc>
                <a:spcPts val="3229"/>
              </a:lnSpc>
            </a:pPr>
            <a:r>
              <a:rPr lang="en-US" sz="2211">
                <a:solidFill>
                  <a:srgbClr val="FFFFFF"/>
                </a:solidFill>
                <a:latin typeface="DM Sans"/>
              </a:rPr>
              <a:t>In our app's integrated camera in home UI, users can seamlessly explore their surroundings through the camera, effortlessly searching for 3D models and hardware components. With access to a curated database of open-source hardware products from leading companies, users can contribute to the advancement of collaborative hardware development in immersive AR/VR environments."</a:t>
            </a:r>
          </a:p>
        </p:txBody>
      </p:sp>
      <p:sp>
        <p:nvSpPr>
          <p:cNvPr name="TextBox 26" id="26"/>
          <p:cNvSpPr txBox="true"/>
          <p:nvPr/>
        </p:nvSpPr>
        <p:spPr>
          <a:xfrm rot="0">
            <a:off x="6823697" y="6702953"/>
            <a:ext cx="7678722" cy="2148910"/>
          </a:xfrm>
          <a:prstGeom prst="rect">
            <a:avLst/>
          </a:prstGeom>
        </p:spPr>
        <p:txBody>
          <a:bodyPr anchor="t" rtlCol="false" tIns="0" lIns="0" bIns="0" rIns="0">
            <a:spAutoFit/>
          </a:bodyPr>
          <a:lstStyle/>
          <a:p>
            <a:pPr algn="ctr">
              <a:lnSpc>
                <a:spcPts val="3463"/>
              </a:lnSpc>
            </a:pPr>
            <a:r>
              <a:rPr lang="en-US" sz="2372">
                <a:solidFill>
                  <a:srgbClr val="FFFFFF"/>
                </a:solidFill>
                <a:latin typeface="DM Sans"/>
              </a:rPr>
              <a:t>In our home UI, we've meticulously designed a familiar environment reminiscent of GitHub's interface, ensuring users feel right at home as they navigate through various options to seamlessly contribute to collaborative hardware projects. </a:t>
            </a:r>
          </a:p>
        </p:txBody>
      </p:sp>
      <p:sp>
        <p:nvSpPr>
          <p:cNvPr name="TextBox 27" id="27"/>
          <p:cNvSpPr txBox="true"/>
          <p:nvPr/>
        </p:nvSpPr>
        <p:spPr>
          <a:xfrm rot="0">
            <a:off x="6959406" y="1649305"/>
            <a:ext cx="5194805" cy="432709"/>
          </a:xfrm>
          <a:prstGeom prst="rect">
            <a:avLst/>
          </a:prstGeom>
        </p:spPr>
        <p:txBody>
          <a:bodyPr anchor="t" rtlCol="false" tIns="0" lIns="0" bIns="0" rIns="0">
            <a:spAutoFit/>
          </a:bodyPr>
          <a:lstStyle/>
          <a:p>
            <a:pPr algn="l">
              <a:lnSpc>
                <a:spcPts val="3696"/>
              </a:lnSpc>
            </a:pPr>
            <a:r>
              <a:rPr lang="en-US" sz="2464">
                <a:solidFill>
                  <a:srgbClr val="B100E8"/>
                </a:solidFill>
                <a:latin typeface="TT Norms Bold"/>
              </a:rPr>
              <a:t>Smart object search</a:t>
            </a:r>
          </a:p>
        </p:txBody>
      </p:sp>
      <p:sp>
        <p:nvSpPr>
          <p:cNvPr name="Freeform 28" id="28"/>
          <p:cNvSpPr/>
          <p:nvPr/>
        </p:nvSpPr>
        <p:spPr>
          <a:xfrm flipH="false" flipV="false" rot="0">
            <a:off x="5901874" y="157602"/>
            <a:ext cx="758420" cy="729463"/>
          </a:xfrm>
          <a:custGeom>
            <a:avLst/>
            <a:gdLst/>
            <a:ahLst/>
            <a:cxnLst/>
            <a:rect r="r" b="b" t="t" l="l"/>
            <a:pathLst>
              <a:path h="729463" w="758420">
                <a:moveTo>
                  <a:pt x="0" y="0"/>
                </a:moveTo>
                <a:lnTo>
                  <a:pt x="758420" y="0"/>
                </a:lnTo>
                <a:lnTo>
                  <a:pt x="758420" y="729463"/>
                </a:lnTo>
                <a:lnTo>
                  <a:pt x="0" y="7294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4" id="4"/>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5" id="5"/>
          <p:cNvGrpSpPr/>
          <p:nvPr/>
        </p:nvGrpSpPr>
        <p:grpSpPr>
          <a:xfrm rot="0">
            <a:off x="1110852" y="1207849"/>
            <a:ext cx="3957675" cy="8584592"/>
            <a:chOff x="0" y="0"/>
            <a:chExt cx="1042351" cy="2260962"/>
          </a:xfrm>
        </p:grpSpPr>
        <p:sp>
          <p:nvSpPr>
            <p:cNvPr name="Freeform 6" id="6"/>
            <p:cNvSpPr/>
            <p:nvPr/>
          </p:nvSpPr>
          <p:spPr>
            <a:xfrm flipH="false" flipV="false" rot="0">
              <a:off x="0" y="0"/>
              <a:ext cx="1042351" cy="2260963"/>
            </a:xfrm>
            <a:custGeom>
              <a:avLst/>
              <a:gdLst/>
              <a:ahLst/>
              <a:cxnLst/>
              <a:rect r="r" b="b" t="t" l="l"/>
              <a:pathLst>
                <a:path h="2260963" w="1042351">
                  <a:moveTo>
                    <a:pt x="31299" y="0"/>
                  </a:moveTo>
                  <a:lnTo>
                    <a:pt x="1011052" y="0"/>
                  </a:lnTo>
                  <a:cubicBezTo>
                    <a:pt x="1019353" y="0"/>
                    <a:pt x="1027314" y="3298"/>
                    <a:pt x="1033183" y="9167"/>
                  </a:cubicBezTo>
                  <a:cubicBezTo>
                    <a:pt x="1039053" y="15037"/>
                    <a:pt x="1042351" y="22998"/>
                    <a:pt x="1042351" y="31299"/>
                  </a:cubicBezTo>
                  <a:lnTo>
                    <a:pt x="1042351" y="2229664"/>
                  </a:lnTo>
                  <a:cubicBezTo>
                    <a:pt x="1042351" y="2246950"/>
                    <a:pt x="1028338" y="2260963"/>
                    <a:pt x="1011052" y="2260963"/>
                  </a:cubicBezTo>
                  <a:lnTo>
                    <a:pt x="31299" y="2260963"/>
                  </a:lnTo>
                  <a:cubicBezTo>
                    <a:pt x="22998" y="2260963"/>
                    <a:pt x="15037" y="2257665"/>
                    <a:pt x="9167" y="2251795"/>
                  </a:cubicBezTo>
                  <a:cubicBezTo>
                    <a:pt x="3298" y="2245926"/>
                    <a:pt x="0" y="2237965"/>
                    <a:pt x="0" y="2229664"/>
                  </a:cubicBezTo>
                  <a:lnTo>
                    <a:pt x="0" y="31299"/>
                  </a:lnTo>
                  <a:cubicBezTo>
                    <a:pt x="0" y="22998"/>
                    <a:pt x="3298" y="15037"/>
                    <a:pt x="9167" y="9167"/>
                  </a:cubicBezTo>
                  <a:cubicBezTo>
                    <a:pt x="15037" y="3298"/>
                    <a:pt x="22998" y="0"/>
                    <a:pt x="31299"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7" id="7"/>
            <p:cNvSpPr txBox="true"/>
            <p:nvPr/>
          </p:nvSpPr>
          <p:spPr>
            <a:xfrm>
              <a:off x="0" y="-9525"/>
              <a:ext cx="1042351" cy="2270487"/>
            </a:xfrm>
            <a:prstGeom prst="rect">
              <a:avLst/>
            </a:prstGeom>
          </p:spPr>
          <p:txBody>
            <a:bodyPr anchor="ctr" rtlCol="false" tIns="50800" lIns="50800" bIns="50800" rIns="50800"/>
            <a:lstStyle/>
            <a:p>
              <a:pPr algn="ctr">
                <a:lnSpc>
                  <a:spcPts val="3131"/>
                </a:lnSpc>
              </a:pPr>
            </a:p>
          </p:txBody>
        </p:sp>
      </p:grpSp>
      <p:grpSp>
        <p:nvGrpSpPr>
          <p:cNvPr name="Group 8" id="8"/>
          <p:cNvGrpSpPr>
            <a:grpSpLocks noChangeAspect="true"/>
          </p:cNvGrpSpPr>
          <p:nvPr/>
        </p:nvGrpSpPr>
        <p:grpSpPr>
          <a:xfrm rot="0">
            <a:off x="-2878546" y="3596887"/>
            <a:ext cx="2878546" cy="2878546"/>
            <a:chOff x="0" y="0"/>
            <a:chExt cx="6350000" cy="6350000"/>
          </a:xfrm>
        </p:grpSpPr>
        <p:sp>
          <p:nvSpPr>
            <p:cNvPr name="Freeform 9" id="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grpSp>
        <p:nvGrpSpPr>
          <p:cNvPr name="Group 11" id="11"/>
          <p:cNvGrpSpPr/>
          <p:nvPr/>
        </p:nvGrpSpPr>
        <p:grpSpPr>
          <a:xfrm rot="0">
            <a:off x="5530119" y="1207849"/>
            <a:ext cx="4977562" cy="2389038"/>
            <a:chOff x="0" y="0"/>
            <a:chExt cx="1310963" cy="629212"/>
          </a:xfrm>
        </p:grpSpPr>
        <p:sp>
          <p:nvSpPr>
            <p:cNvPr name="Freeform 12" id="12"/>
            <p:cNvSpPr/>
            <p:nvPr/>
          </p:nvSpPr>
          <p:spPr>
            <a:xfrm flipH="false" flipV="false" rot="0">
              <a:off x="0" y="0"/>
              <a:ext cx="1310963" cy="629212"/>
            </a:xfrm>
            <a:custGeom>
              <a:avLst/>
              <a:gdLst/>
              <a:ahLst/>
              <a:cxnLst/>
              <a:rect r="r" b="b" t="t" l="l"/>
              <a:pathLst>
                <a:path h="629212" w="1310963">
                  <a:moveTo>
                    <a:pt x="24886" y="0"/>
                  </a:moveTo>
                  <a:lnTo>
                    <a:pt x="1286077" y="0"/>
                  </a:lnTo>
                  <a:cubicBezTo>
                    <a:pt x="1292677" y="0"/>
                    <a:pt x="1299007" y="2622"/>
                    <a:pt x="1303674" y="7289"/>
                  </a:cubicBezTo>
                  <a:cubicBezTo>
                    <a:pt x="1308341" y="11956"/>
                    <a:pt x="1310963" y="18286"/>
                    <a:pt x="1310963" y="24886"/>
                  </a:cubicBezTo>
                  <a:lnTo>
                    <a:pt x="1310963" y="604326"/>
                  </a:lnTo>
                  <a:cubicBezTo>
                    <a:pt x="1310963" y="610926"/>
                    <a:pt x="1308341" y="617256"/>
                    <a:pt x="1303674" y="621923"/>
                  </a:cubicBezTo>
                  <a:cubicBezTo>
                    <a:pt x="1299007" y="626590"/>
                    <a:pt x="1292677" y="629212"/>
                    <a:pt x="1286077" y="629212"/>
                  </a:cubicBezTo>
                  <a:lnTo>
                    <a:pt x="24886" y="629212"/>
                  </a:lnTo>
                  <a:cubicBezTo>
                    <a:pt x="18286" y="629212"/>
                    <a:pt x="11956" y="626590"/>
                    <a:pt x="7289" y="621923"/>
                  </a:cubicBezTo>
                  <a:cubicBezTo>
                    <a:pt x="2622" y="617256"/>
                    <a:pt x="0" y="610926"/>
                    <a:pt x="0" y="604326"/>
                  </a:cubicBezTo>
                  <a:lnTo>
                    <a:pt x="0" y="24886"/>
                  </a:lnTo>
                  <a:cubicBezTo>
                    <a:pt x="0" y="18286"/>
                    <a:pt x="2622" y="11956"/>
                    <a:pt x="7289" y="7289"/>
                  </a:cubicBezTo>
                  <a:cubicBezTo>
                    <a:pt x="11956" y="2622"/>
                    <a:pt x="18286" y="0"/>
                    <a:pt x="24886"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3" id="13"/>
            <p:cNvSpPr txBox="true"/>
            <p:nvPr/>
          </p:nvSpPr>
          <p:spPr>
            <a:xfrm>
              <a:off x="0" y="-9525"/>
              <a:ext cx="1310963" cy="638737"/>
            </a:xfrm>
            <a:prstGeom prst="rect">
              <a:avLst/>
            </a:prstGeom>
          </p:spPr>
          <p:txBody>
            <a:bodyPr anchor="ctr" rtlCol="false" tIns="50800" lIns="50800" bIns="50800" rIns="50800"/>
            <a:lstStyle/>
            <a:p>
              <a:pPr algn="ctr">
                <a:lnSpc>
                  <a:spcPts val="3131"/>
                </a:lnSpc>
              </a:pPr>
            </a:p>
          </p:txBody>
        </p:sp>
      </p:grpSp>
      <p:grpSp>
        <p:nvGrpSpPr>
          <p:cNvPr name="Group 14" id="14"/>
          <p:cNvGrpSpPr/>
          <p:nvPr/>
        </p:nvGrpSpPr>
        <p:grpSpPr>
          <a:xfrm rot="0">
            <a:off x="10964882" y="3800016"/>
            <a:ext cx="5922789" cy="2391680"/>
            <a:chOff x="0" y="0"/>
            <a:chExt cx="1559912" cy="629908"/>
          </a:xfrm>
        </p:grpSpPr>
        <p:sp>
          <p:nvSpPr>
            <p:cNvPr name="Freeform 15" id="15"/>
            <p:cNvSpPr/>
            <p:nvPr/>
          </p:nvSpPr>
          <p:spPr>
            <a:xfrm flipH="false" flipV="false" rot="0">
              <a:off x="0" y="0"/>
              <a:ext cx="1559912" cy="629908"/>
            </a:xfrm>
            <a:custGeom>
              <a:avLst/>
              <a:gdLst/>
              <a:ahLst/>
              <a:cxnLst/>
              <a:rect r="r" b="b" t="t" l="l"/>
              <a:pathLst>
                <a:path h="629908" w="1559912">
                  <a:moveTo>
                    <a:pt x="20914" y="0"/>
                  </a:moveTo>
                  <a:lnTo>
                    <a:pt x="1538997" y="0"/>
                  </a:lnTo>
                  <a:cubicBezTo>
                    <a:pt x="1544544" y="0"/>
                    <a:pt x="1549864" y="2203"/>
                    <a:pt x="1553786" y="6126"/>
                  </a:cubicBezTo>
                  <a:cubicBezTo>
                    <a:pt x="1557708" y="10048"/>
                    <a:pt x="1559912" y="15367"/>
                    <a:pt x="1559912" y="20914"/>
                  </a:cubicBezTo>
                  <a:lnTo>
                    <a:pt x="1559912" y="608993"/>
                  </a:lnTo>
                  <a:cubicBezTo>
                    <a:pt x="1559912" y="620544"/>
                    <a:pt x="1550548" y="629908"/>
                    <a:pt x="1538997" y="629908"/>
                  </a:cubicBezTo>
                  <a:lnTo>
                    <a:pt x="20914" y="629908"/>
                  </a:lnTo>
                  <a:cubicBezTo>
                    <a:pt x="9364" y="629908"/>
                    <a:pt x="0" y="620544"/>
                    <a:pt x="0" y="608993"/>
                  </a:cubicBezTo>
                  <a:lnTo>
                    <a:pt x="0" y="20914"/>
                  </a:lnTo>
                  <a:cubicBezTo>
                    <a:pt x="0" y="9364"/>
                    <a:pt x="9364" y="0"/>
                    <a:pt x="20914"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6" id="16"/>
            <p:cNvSpPr txBox="true"/>
            <p:nvPr/>
          </p:nvSpPr>
          <p:spPr>
            <a:xfrm>
              <a:off x="0" y="-9525"/>
              <a:ext cx="1559912" cy="639433"/>
            </a:xfrm>
            <a:prstGeom prst="rect">
              <a:avLst/>
            </a:prstGeom>
          </p:spPr>
          <p:txBody>
            <a:bodyPr anchor="ctr" rtlCol="false" tIns="50800" lIns="50800" bIns="50800" rIns="50800"/>
            <a:lstStyle/>
            <a:p>
              <a:pPr algn="ctr">
                <a:lnSpc>
                  <a:spcPts val="3131"/>
                </a:lnSpc>
              </a:pPr>
            </a:p>
          </p:txBody>
        </p:sp>
      </p:grpSp>
      <p:sp>
        <p:nvSpPr>
          <p:cNvPr name="Freeform 17" id="17"/>
          <p:cNvSpPr/>
          <p:nvPr/>
        </p:nvSpPr>
        <p:spPr>
          <a:xfrm flipH="false" flipV="false" rot="0">
            <a:off x="1341318" y="1547737"/>
            <a:ext cx="3496742" cy="7904816"/>
          </a:xfrm>
          <a:custGeom>
            <a:avLst/>
            <a:gdLst/>
            <a:ahLst/>
            <a:cxnLst/>
            <a:rect r="r" b="b" t="t" l="l"/>
            <a:pathLst>
              <a:path h="7904816" w="3496742">
                <a:moveTo>
                  <a:pt x="0" y="0"/>
                </a:moveTo>
                <a:lnTo>
                  <a:pt x="3496743" y="0"/>
                </a:lnTo>
                <a:lnTo>
                  <a:pt x="3496743" y="7904817"/>
                </a:lnTo>
                <a:lnTo>
                  <a:pt x="0" y="7904817"/>
                </a:lnTo>
                <a:lnTo>
                  <a:pt x="0" y="0"/>
                </a:lnTo>
                <a:close/>
              </a:path>
            </a:pathLst>
          </a:custGeom>
          <a:blipFill>
            <a:blip r:embed="rId5"/>
            <a:stretch>
              <a:fillRect l="0" t="0" r="0" b="0"/>
            </a:stretch>
          </a:blipFill>
        </p:spPr>
      </p:sp>
      <p:sp>
        <p:nvSpPr>
          <p:cNvPr name="Freeform 18" id="18"/>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19" id="19"/>
          <p:cNvGrpSpPr/>
          <p:nvPr/>
        </p:nvGrpSpPr>
        <p:grpSpPr>
          <a:xfrm rot="0">
            <a:off x="10964882" y="1207849"/>
            <a:ext cx="5922789" cy="2389038"/>
            <a:chOff x="0" y="0"/>
            <a:chExt cx="1559912" cy="629212"/>
          </a:xfrm>
        </p:grpSpPr>
        <p:sp>
          <p:nvSpPr>
            <p:cNvPr name="Freeform 20" id="20"/>
            <p:cNvSpPr/>
            <p:nvPr/>
          </p:nvSpPr>
          <p:spPr>
            <a:xfrm flipH="false" flipV="false" rot="0">
              <a:off x="0" y="0"/>
              <a:ext cx="1559912" cy="629212"/>
            </a:xfrm>
            <a:custGeom>
              <a:avLst/>
              <a:gdLst/>
              <a:ahLst/>
              <a:cxnLst/>
              <a:rect r="r" b="b" t="t" l="l"/>
              <a:pathLst>
                <a:path h="629212" w="1559912">
                  <a:moveTo>
                    <a:pt x="20914" y="0"/>
                  </a:moveTo>
                  <a:lnTo>
                    <a:pt x="1538997" y="0"/>
                  </a:lnTo>
                  <a:cubicBezTo>
                    <a:pt x="1544544" y="0"/>
                    <a:pt x="1549864" y="2203"/>
                    <a:pt x="1553786" y="6126"/>
                  </a:cubicBezTo>
                  <a:cubicBezTo>
                    <a:pt x="1557708" y="10048"/>
                    <a:pt x="1559912" y="15367"/>
                    <a:pt x="1559912" y="20914"/>
                  </a:cubicBezTo>
                  <a:lnTo>
                    <a:pt x="1559912" y="608297"/>
                  </a:lnTo>
                  <a:cubicBezTo>
                    <a:pt x="1559912" y="619848"/>
                    <a:pt x="1550548" y="629212"/>
                    <a:pt x="1538997" y="629212"/>
                  </a:cubicBezTo>
                  <a:lnTo>
                    <a:pt x="20914" y="629212"/>
                  </a:lnTo>
                  <a:cubicBezTo>
                    <a:pt x="9364" y="629212"/>
                    <a:pt x="0" y="619848"/>
                    <a:pt x="0" y="608297"/>
                  </a:cubicBezTo>
                  <a:lnTo>
                    <a:pt x="0" y="20914"/>
                  </a:lnTo>
                  <a:cubicBezTo>
                    <a:pt x="0" y="9364"/>
                    <a:pt x="9364" y="0"/>
                    <a:pt x="20914"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1" id="21"/>
            <p:cNvSpPr txBox="true"/>
            <p:nvPr/>
          </p:nvSpPr>
          <p:spPr>
            <a:xfrm>
              <a:off x="0" y="-9525"/>
              <a:ext cx="1559912" cy="638737"/>
            </a:xfrm>
            <a:prstGeom prst="rect">
              <a:avLst/>
            </a:prstGeom>
          </p:spPr>
          <p:txBody>
            <a:bodyPr anchor="ctr" rtlCol="false" tIns="50800" lIns="50800" bIns="50800" rIns="50800"/>
            <a:lstStyle/>
            <a:p>
              <a:pPr algn="ctr">
                <a:lnSpc>
                  <a:spcPts val="3131"/>
                </a:lnSpc>
              </a:pPr>
            </a:p>
          </p:txBody>
        </p:sp>
      </p:grpSp>
      <p:grpSp>
        <p:nvGrpSpPr>
          <p:cNvPr name="Group 22" id="22"/>
          <p:cNvGrpSpPr/>
          <p:nvPr/>
        </p:nvGrpSpPr>
        <p:grpSpPr>
          <a:xfrm rot="0">
            <a:off x="5530119" y="3800016"/>
            <a:ext cx="4977562" cy="2784124"/>
            <a:chOff x="0" y="0"/>
            <a:chExt cx="1310963" cy="733267"/>
          </a:xfrm>
        </p:grpSpPr>
        <p:sp>
          <p:nvSpPr>
            <p:cNvPr name="Freeform 23" id="23"/>
            <p:cNvSpPr/>
            <p:nvPr/>
          </p:nvSpPr>
          <p:spPr>
            <a:xfrm flipH="false" flipV="false" rot="0">
              <a:off x="0" y="0"/>
              <a:ext cx="1310963" cy="733267"/>
            </a:xfrm>
            <a:custGeom>
              <a:avLst/>
              <a:gdLst/>
              <a:ahLst/>
              <a:cxnLst/>
              <a:rect r="r" b="b" t="t" l="l"/>
              <a:pathLst>
                <a:path h="733267" w="1310963">
                  <a:moveTo>
                    <a:pt x="24886" y="0"/>
                  </a:moveTo>
                  <a:lnTo>
                    <a:pt x="1286077" y="0"/>
                  </a:lnTo>
                  <a:cubicBezTo>
                    <a:pt x="1292677" y="0"/>
                    <a:pt x="1299007" y="2622"/>
                    <a:pt x="1303674" y="7289"/>
                  </a:cubicBezTo>
                  <a:cubicBezTo>
                    <a:pt x="1308341" y="11956"/>
                    <a:pt x="1310963" y="18286"/>
                    <a:pt x="1310963" y="24886"/>
                  </a:cubicBezTo>
                  <a:lnTo>
                    <a:pt x="1310963" y="708381"/>
                  </a:lnTo>
                  <a:cubicBezTo>
                    <a:pt x="1310963" y="714981"/>
                    <a:pt x="1308341" y="721311"/>
                    <a:pt x="1303674" y="725978"/>
                  </a:cubicBezTo>
                  <a:cubicBezTo>
                    <a:pt x="1299007" y="730645"/>
                    <a:pt x="1292677" y="733267"/>
                    <a:pt x="1286077" y="733267"/>
                  </a:cubicBezTo>
                  <a:lnTo>
                    <a:pt x="24886" y="733267"/>
                  </a:lnTo>
                  <a:cubicBezTo>
                    <a:pt x="18286" y="733267"/>
                    <a:pt x="11956" y="730645"/>
                    <a:pt x="7289" y="725978"/>
                  </a:cubicBezTo>
                  <a:cubicBezTo>
                    <a:pt x="2622" y="721311"/>
                    <a:pt x="0" y="714981"/>
                    <a:pt x="0" y="708381"/>
                  </a:cubicBezTo>
                  <a:lnTo>
                    <a:pt x="0" y="24886"/>
                  </a:lnTo>
                  <a:cubicBezTo>
                    <a:pt x="0" y="18286"/>
                    <a:pt x="2622" y="11956"/>
                    <a:pt x="7289" y="7289"/>
                  </a:cubicBezTo>
                  <a:cubicBezTo>
                    <a:pt x="11956" y="2622"/>
                    <a:pt x="18286" y="0"/>
                    <a:pt x="24886"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4" id="24"/>
            <p:cNvSpPr txBox="true"/>
            <p:nvPr/>
          </p:nvSpPr>
          <p:spPr>
            <a:xfrm>
              <a:off x="0" y="-9525"/>
              <a:ext cx="1310963" cy="742792"/>
            </a:xfrm>
            <a:prstGeom prst="rect">
              <a:avLst/>
            </a:prstGeom>
          </p:spPr>
          <p:txBody>
            <a:bodyPr anchor="ctr" rtlCol="false" tIns="50800" lIns="50800" bIns="50800" rIns="50800"/>
            <a:lstStyle/>
            <a:p>
              <a:pPr algn="ctr">
                <a:lnSpc>
                  <a:spcPts val="3131"/>
                </a:lnSpc>
              </a:pPr>
            </a:p>
          </p:txBody>
        </p:sp>
      </p:grpSp>
      <p:sp>
        <p:nvSpPr>
          <p:cNvPr name="TextBox 25" id="25"/>
          <p:cNvSpPr txBox="true"/>
          <p:nvPr/>
        </p:nvSpPr>
        <p:spPr>
          <a:xfrm rot="0">
            <a:off x="5741677" y="1348926"/>
            <a:ext cx="4577827" cy="2451090"/>
          </a:xfrm>
          <a:prstGeom prst="rect">
            <a:avLst/>
          </a:prstGeom>
        </p:spPr>
        <p:txBody>
          <a:bodyPr anchor="t" rtlCol="false" tIns="0" lIns="0" bIns="0" rIns="0">
            <a:spAutoFit/>
          </a:bodyPr>
          <a:lstStyle/>
          <a:p>
            <a:pPr algn="just">
              <a:lnSpc>
                <a:spcPts val="3229"/>
              </a:lnSpc>
            </a:pPr>
            <a:r>
              <a:rPr lang="en-US" sz="2211" u="sng">
                <a:solidFill>
                  <a:srgbClr val="FFFFFF"/>
                </a:solidFill>
                <a:latin typeface="DM Sans Bold"/>
              </a:rPr>
              <a:t>Binders:</a:t>
            </a:r>
            <a:r>
              <a:rPr lang="en-US" sz="2211">
                <a:solidFill>
                  <a:srgbClr val="FFFFFF"/>
                </a:solidFill>
                <a:latin typeface="DM Sans"/>
              </a:rPr>
              <a:t> this Organize and categorize projects, issues, and pull requests, providing users with a structured overview of their contributions and activities.</a:t>
            </a:r>
          </a:p>
          <a:p>
            <a:pPr algn="ctr">
              <a:lnSpc>
                <a:spcPts val="3229"/>
              </a:lnSpc>
            </a:pPr>
          </a:p>
        </p:txBody>
      </p:sp>
      <p:sp>
        <p:nvSpPr>
          <p:cNvPr name="Freeform 26" id="26"/>
          <p:cNvSpPr/>
          <p:nvPr/>
        </p:nvSpPr>
        <p:spPr>
          <a:xfrm flipH="false" flipV="false" rot="0">
            <a:off x="2066276" y="3602433"/>
            <a:ext cx="386901" cy="386901"/>
          </a:xfrm>
          <a:custGeom>
            <a:avLst/>
            <a:gdLst/>
            <a:ahLst/>
            <a:cxnLst/>
            <a:rect r="r" b="b" t="t" l="l"/>
            <a:pathLst>
              <a:path h="386901" w="386901">
                <a:moveTo>
                  <a:pt x="0" y="0"/>
                </a:moveTo>
                <a:lnTo>
                  <a:pt x="386901" y="0"/>
                </a:lnTo>
                <a:lnTo>
                  <a:pt x="386901" y="386901"/>
                </a:lnTo>
                <a:lnTo>
                  <a:pt x="0" y="386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5530119" y="1028700"/>
            <a:ext cx="386901" cy="386901"/>
          </a:xfrm>
          <a:custGeom>
            <a:avLst/>
            <a:gdLst/>
            <a:ahLst/>
            <a:cxnLst/>
            <a:rect r="r" b="b" t="t" l="l"/>
            <a:pathLst>
              <a:path h="386901" w="386901">
                <a:moveTo>
                  <a:pt x="0" y="0"/>
                </a:moveTo>
                <a:lnTo>
                  <a:pt x="386902" y="0"/>
                </a:lnTo>
                <a:lnTo>
                  <a:pt x="386902" y="386901"/>
                </a:lnTo>
                <a:lnTo>
                  <a:pt x="0" y="386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3200731" y="3602299"/>
            <a:ext cx="395436" cy="395436"/>
          </a:xfrm>
          <a:custGeom>
            <a:avLst/>
            <a:gdLst/>
            <a:ahLst/>
            <a:cxnLst/>
            <a:rect r="r" b="b" t="t" l="l"/>
            <a:pathLst>
              <a:path h="395436" w="395436">
                <a:moveTo>
                  <a:pt x="0" y="0"/>
                </a:moveTo>
                <a:lnTo>
                  <a:pt x="395435" y="0"/>
                </a:lnTo>
                <a:lnTo>
                  <a:pt x="395435" y="395435"/>
                </a:lnTo>
                <a:lnTo>
                  <a:pt x="0" y="3954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11145413" y="1348926"/>
            <a:ext cx="5579270" cy="2451090"/>
          </a:xfrm>
          <a:prstGeom prst="rect">
            <a:avLst/>
          </a:prstGeom>
        </p:spPr>
        <p:txBody>
          <a:bodyPr anchor="t" rtlCol="false" tIns="0" lIns="0" bIns="0" rIns="0">
            <a:spAutoFit/>
          </a:bodyPr>
          <a:lstStyle/>
          <a:p>
            <a:pPr algn="just">
              <a:lnSpc>
                <a:spcPts val="3229"/>
              </a:lnSpc>
            </a:pPr>
            <a:r>
              <a:rPr lang="en-US" sz="2211" u="sng">
                <a:solidFill>
                  <a:srgbClr val="FFFFFF"/>
                </a:solidFill>
                <a:latin typeface="DM Sans Bold"/>
              </a:rPr>
              <a:t>Projects:</a:t>
            </a:r>
            <a:r>
              <a:rPr lang="en-US" sz="2211">
                <a:solidFill>
                  <a:srgbClr val="FFFFFF"/>
                </a:solidFill>
                <a:latin typeface="DM Sans"/>
              </a:rPr>
              <a:t> this Offers a visual project management tool, enabling users to plan, track, and prioritize tasks and milestones related to their hardware development endeavors.</a:t>
            </a:r>
          </a:p>
          <a:p>
            <a:pPr algn="ctr">
              <a:lnSpc>
                <a:spcPts val="3229"/>
              </a:lnSpc>
            </a:pPr>
          </a:p>
        </p:txBody>
      </p:sp>
      <p:sp>
        <p:nvSpPr>
          <p:cNvPr name="Freeform 30" id="30"/>
          <p:cNvSpPr/>
          <p:nvPr/>
        </p:nvSpPr>
        <p:spPr>
          <a:xfrm flipH="false" flipV="false" rot="0">
            <a:off x="10964882" y="1028700"/>
            <a:ext cx="395436" cy="395436"/>
          </a:xfrm>
          <a:custGeom>
            <a:avLst/>
            <a:gdLst/>
            <a:ahLst/>
            <a:cxnLst/>
            <a:rect r="r" b="b" t="t" l="l"/>
            <a:pathLst>
              <a:path h="395436" w="395436">
                <a:moveTo>
                  <a:pt x="0" y="0"/>
                </a:moveTo>
                <a:lnTo>
                  <a:pt x="395435" y="0"/>
                </a:lnTo>
                <a:lnTo>
                  <a:pt x="395435" y="395436"/>
                </a:lnTo>
                <a:lnTo>
                  <a:pt x="0" y="3954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1" id="31"/>
          <p:cNvGrpSpPr/>
          <p:nvPr/>
        </p:nvGrpSpPr>
        <p:grpSpPr>
          <a:xfrm rot="0">
            <a:off x="5530119" y="6871320"/>
            <a:ext cx="4977562" cy="2581233"/>
            <a:chOff x="0" y="0"/>
            <a:chExt cx="1310963" cy="679831"/>
          </a:xfrm>
        </p:grpSpPr>
        <p:sp>
          <p:nvSpPr>
            <p:cNvPr name="Freeform 32" id="32"/>
            <p:cNvSpPr/>
            <p:nvPr/>
          </p:nvSpPr>
          <p:spPr>
            <a:xfrm flipH="false" flipV="false" rot="0">
              <a:off x="0" y="0"/>
              <a:ext cx="1310963" cy="679831"/>
            </a:xfrm>
            <a:custGeom>
              <a:avLst/>
              <a:gdLst/>
              <a:ahLst/>
              <a:cxnLst/>
              <a:rect r="r" b="b" t="t" l="l"/>
              <a:pathLst>
                <a:path h="679831" w="1310963">
                  <a:moveTo>
                    <a:pt x="24886" y="0"/>
                  </a:moveTo>
                  <a:lnTo>
                    <a:pt x="1286077" y="0"/>
                  </a:lnTo>
                  <a:cubicBezTo>
                    <a:pt x="1292677" y="0"/>
                    <a:pt x="1299007" y="2622"/>
                    <a:pt x="1303674" y="7289"/>
                  </a:cubicBezTo>
                  <a:cubicBezTo>
                    <a:pt x="1308341" y="11956"/>
                    <a:pt x="1310963" y="18286"/>
                    <a:pt x="1310963" y="24886"/>
                  </a:cubicBezTo>
                  <a:lnTo>
                    <a:pt x="1310963" y="654945"/>
                  </a:lnTo>
                  <a:cubicBezTo>
                    <a:pt x="1310963" y="668689"/>
                    <a:pt x="1299821" y="679831"/>
                    <a:pt x="1286077" y="679831"/>
                  </a:cubicBezTo>
                  <a:lnTo>
                    <a:pt x="24886" y="679831"/>
                  </a:lnTo>
                  <a:cubicBezTo>
                    <a:pt x="18286" y="679831"/>
                    <a:pt x="11956" y="677209"/>
                    <a:pt x="7289" y="672542"/>
                  </a:cubicBezTo>
                  <a:cubicBezTo>
                    <a:pt x="2622" y="667875"/>
                    <a:pt x="0" y="661545"/>
                    <a:pt x="0" y="654945"/>
                  </a:cubicBezTo>
                  <a:lnTo>
                    <a:pt x="0" y="24886"/>
                  </a:lnTo>
                  <a:cubicBezTo>
                    <a:pt x="0" y="18286"/>
                    <a:pt x="2622" y="11956"/>
                    <a:pt x="7289" y="7289"/>
                  </a:cubicBezTo>
                  <a:cubicBezTo>
                    <a:pt x="11956" y="2622"/>
                    <a:pt x="18286" y="0"/>
                    <a:pt x="24886"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33" id="33"/>
            <p:cNvSpPr txBox="true"/>
            <p:nvPr/>
          </p:nvSpPr>
          <p:spPr>
            <a:xfrm>
              <a:off x="0" y="-9525"/>
              <a:ext cx="1310963" cy="689356"/>
            </a:xfrm>
            <a:prstGeom prst="rect">
              <a:avLst/>
            </a:prstGeom>
          </p:spPr>
          <p:txBody>
            <a:bodyPr anchor="ctr" rtlCol="false" tIns="50800" lIns="50800" bIns="50800" rIns="50800"/>
            <a:lstStyle/>
            <a:p>
              <a:pPr algn="ctr">
                <a:lnSpc>
                  <a:spcPts val="3131"/>
                </a:lnSpc>
              </a:pPr>
            </a:p>
          </p:txBody>
        </p:sp>
      </p:grpSp>
      <p:grpSp>
        <p:nvGrpSpPr>
          <p:cNvPr name="Group 34" id="34"/>
          <p:cNvGrpSpPr/>
          <p:nvPr/>
        </p:nvGrpSpPr>
        <p:grpSpPr>
          <a:xfrm rot="0">
            <a:off x="10964882" y="6391722"/>
            <a:ext cx="4621229" cy="3060832"/>
            <a:chOff x="0" y="0"/>
            <a:chExt cx="1217114" cy="806145"/>
          </a:xfrm>
        </p:grpSpPr>
        <p:sp>
          <p:nvSpPr>
            <p:cNvPr name="Freeform 35" id="35"/>
            <p:cNvSpPr/>
            <p:nvPr/>
          </p:nvSpPr>
          <p:spPr>
            <a:xfrm flipH="false" flipV="false" rot="0">
              <a:off x="0" y="0"/>
              <a:ext cx="1217114" cy="806145"/>
            </a:xfrm>
            <a:custGeom>
              <a:avLst/>
              <a:gdLst/>
              <a:ahLst/>
              <a:cxnLst/>
              <a:rect r="r" b="b" t="t" l="l"/>
              <a:pathLst>
                <a:path h="806145" w="1217114">
                  <a:moveTo>
                    <a:pt x="26805" y="0"/>
                  </a:moveTo>
                  <a:lnTo>
                    <a:pt x="1190309" y="0"/>
                  </a:lnTo>
                  <a:cubicBezTo>
                    <a:pt x="1197418" y="0"/>
                    <a:pt x="1204236" y="2824"/>
                    <a:pt x="1209263" y="7851"/>
                  </a:cubicBezTo>
                  <a:cubicBezTo>
                    <a:pt x="1214290" y="12878"/>
                    <a:pt x="1217114" y="19696"/>
                    <a:pt x="1217114" y="26805"/>
                  </a:cubicBezTo>
                  <a:lnTo>
                    <a:pt x="1217114" y="779340"/>
                  </a:lnTo>
                  <a:cubicBezTo>
                    <a:pt x="1217114" y="786449"/>
                    <a:pt x="1214290" y="793267"/>
                    <a:pt x="1209263" y="798294"/>
                  </a:cubicBezTo>
                  <a:cubicBezTo>
                    <a:pt x="1204236" y="803321"/>
                    <a:pt x="1197418" y="806145"/>
                    <a:pt x="1190309" y="806145"/>
                  </a:cubicBezTo>
                  <a:lnTo>
                    <a:pt x="26805" y="806145"/>
                  </a:lnTo>
                  <a:cubicBezTo>
                    <a:pt x="19696" y="806145"/>
                    <a:pt x="12878" y="803321"/>
                    <a:pt x="7851" y="798294"/>
                  </a:cubicBezTo>
                  <a:cubicBezTo>
                    <a:pt x="2824" y="793267"/>
                    <a:pt x="0" y="786449"/>
                    <a:pt x="0" y="779340"/>
                  </a:cubicBezTo>
                  <a:lnTo>
                    <a:pt x="0" y="26805"/>
                  </a:lnTo>
                  <a:cubicBezTo>
                    <a:pt x="0" y="19696"/>
                    <a:pt x="2824" y="12878"/>
                    <a:pt x="7851" y="7851"/>
                  </a:cubicBezTo>
                  <a:cubicBezTo>
                    <a:pt x="12878" y="2824"/>
                    <a:pt x="19696" y="0"/>
                    <a:pt x="26805"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36" id="36"/>
            <p:cNvSpPr txBox="true"/>
            <p:nvPr/>
          </p:nvSpPr>
          <p:spPr>
            <a:xfrm>
              <a:off x="0" y="-9525"/>
              <a:ext cx="1217114" cy="815670"/>
            </a:xfrm>
            <a:prstGeom prst="rect">
              <a:avLst/>
            </a:prstGeom>
          </p:spPr>
          <p:txBody>
            <a:bodyPr anchor="ctr" rtlCol="false" tIns="50800" lIns="50800" bIns="50800" rIns="50800"/>
            <a:lstStyle/>
            <a:p>
              <a:pPr algn="ctr">
                <a:lnSpc>
                  <a:spcPts val="3131"/>
                </a:lnSpc>
              </a:pPr>
            </a:p>
          </p:txBody>
        </p:sp>
      </p:grpSp>
      <p:sp>
        <p:nvSpPr>
          <p:cNvPr name="Freeform 37" id="37"/>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8" id="38"/>
          <p:cNvSpPr/>
          <p:nvPr/>
        </p:nvSpPr>
        <p:spPr>
          <a:xfrm flipH="false" flipV="false" rot="0">
            <a:off x="4303148" y="3602433"/>
            <a:ext cx="398297" cy="398297"/>
          </a:xfrm>
          <a:custGeom>
            <a:avLst/>
            <a:gdLst/>
            <a:ahLst/>
            <a:cxnLst/>
            <a:rect r="r" b="b" t="t" l="l"/>
            <a:pathLst>
              <a:path h="398297" w="398297">
                <a:moveTo>
                  <a:pt x="0" y="0"/>
                </a:moveTo>
                <a:lnTo>
                  <a:pt x="398296" y="0"/>
                </a:lnTo>
                <a:lnTo>
                  <a:pt x="398296" y="398297"/>
                </a:lnTo>
                <a:lnTo>
                  <a:pt x="0" y="3982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9" id="39"/>
          <p:cNvSpPr txBox="true"/>
          <p:nvPr/>
        </p:nvSpPr>
        <p:spPr>
          <a:xfrm rot="0">
            <a:off x="5741677" y="3932184"/>
            <a:ext cx="4577827" cy="2777000"/>
          </a:xfrm>
          <a:prstGeom prst="rect">
            <a:avLst/>
          </a:prstGeom>
        </p:spPr>
        <p:txBody>
          <a:bodyPr anchor="t" rtlCol="false" tIns="0" lIns="0" bIns="0" rIns="0">
            <a:spAutoFit/>
          </a:bodyPr>
          <a:lstStyle/>
          <a:p>
            <a:pPr algn="just">
              <a:lnSpc>
                <a:spcPts val="3143"/>
              </a:lnSpc>
            </a:pPr>
            <a:r>
              <a:rPr lang="en-US" sz="2153">
                <a:solidFill>
                  <a:srgbClr val="FFFFFF"/>
                </a:solidFill>
                <a:latin typeface="DM Sans"/>
              </a:rPr>
              <a:t>I</a:t>
            </a:r>
            <a:r>
              <a:rPr lang="en-US" sz="2153" u="sng">
                <a:solidFill>
                  <a:srgbClr val="FFFFFF"/>
                </a:solidFill>
                <a:latin typeface="DM Sans Bold"/>
              </a:rPr>
              <a:t>ssues:</a:t>
            </a:r>
            <a:r>
              <a:rPr lang="en-US" sz="2153">
                <a:solidFill>
                  <a:srgbClr val="FFFFFF"/>
                </a:solidFill>
                <a:latin typeface="DM Sans"/>
              </a:rPr>
              <a:t> this Facilitate efficient bug tracking and feature requests, empowering users to report and address issues encountered during their exploration and interaction with hardware components.</a:t>
            </a:r>
          </a:p>
          <a:p>
            <a:pPr algn="just">
              <a:lnSpc>
                <a:spcPts val="3143"/>
              </a:lnSpc>
            </a:pPr>
          </a:p>
        </p:txBody>
      </p:sp>
      <p:sp>
        <p:nvSpPr>
          <p:cNvPr name="Freeform 40" id="40"/>
          <p:cNvSpPr/>
          <p:nvPr/>
        </p:nvSpPr>
        <p:spPr>
          <a:xfrm flipH="false" flipV="false" rot="0">
            <a:off x="5542529" y="3602433"/>
            <a:ext cx="398297" cy="398297"/>
          </a:xfrm>
          <a:custGeom>
            <a:avLst/>
            <a:gdLst/>
            <a:ahLst/>
            <a:cxnLst/>
            <a:rect r="r" b="b" t="t" l="l"/>
            <a:pathLst>
              <a:path h="398297" w="398297">
                <a:moveTo>
                  <a:pt x="0" y="0"/>
                </a:moveTo>
                <a:lnTo>
                  <a:pt x="398296" y="0"/>
                </a:lnTo>
                <a:lnTo>
                  <a:pt x="398296" y="398297"/>
                </a:lnTo>
                <a:lnTo>
                  <a:pt x="0" y="3982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2066276" y="4998628"/>
            <a:ext cx="386901" cy="386901"/>
          </a:xfrm>
          <a:custGeom>
            <a:avLst/>
            <a:gdLst/>
            <a:ahLst/>
            <a:cxnLst/>
            <a:rect r="r" b="b" t="t" l="l"/>
            <a:pathLst>
              <a:path h="386901" w="386901">
                <a:moveTo>
                  <a:pt x="0" y="0"/>
                </a:moveTo>
                <a:lnTo>
                  <a:pt x="386901" y="0"/>
                </a:lnTo>
                <a:lnTo>
                  <a:pt x="386901" y="386901"/>
                </a:lnTo>
                <a:lnTo>
                  <a:pt x="0" y="3869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2" id="42"/>
          <p:cNvSpPr txBox="true"/>
          <p:nvPr/>
        </p:nvSpPr>
        <p:spPr>
          <a:xfrm rot="0">
            <a:off x="11136641" y="3919753"/>
            <a:ext cx="5588042" cy="1973362"/>
          </a:xfrm>
          <a:prstGeom prst="rect">
            <a:avLst/>
          </a:prstGeom>
        </p:spPr>
        <p:txBody>
          <a:bodyPr anchor="t" rtlCol="false" tIns="0" lIns="0" bIns="0" rIns="0">
            <a:spAutoFit/>
          </a:bodyPr>
          <a:lstStyle/>
          <a:p>
            <a:pPr algn="just">
              <a:lnSpc>
                <a:spcPts val="3142"/>
              </a:lnSpc>
            </a:pPr>
            <a:r>
              <a:rPr lang="en-US" sz="2152" u="sng">
                <a:solidFill>
                  <a:srgbClr val="FFFFFF"/>
                </a:solidFill>
                <a:latin typeface="DM Sans Bold"/>
              </a:rPr>
              <a:t>Pull Requests:</a:t>
            </a:r>
            <a:r>
              <a:rPr lang="en-US" sz="2152">
                <a:solidFill>
                  <a:srgbClr val="FFFFFF"/>
                </a:solidFill>
                <a:latin typeface="DM Sans"/>
              </a:rPr>
              <a:t> this Streamlines the process of proposing changes and improvements to open-source hardware projects, fostering a collaborative environment where users can contribute their expertise and insights.</a:t>
            </a:r>
          </a:p>
        </p:txBody>
      </p:sp>
      <p:sp>
        <p:nvSpPr>
          <p:cNvPr name="Freeform 43" id="43"/>
          <p:cNvSpPr/>
          <p:nvPr/>
        </p:nvSpPr>
        <p:spPr>
          <a:xfrm flipH="false" flipV="false" rot="0">
            <a:off x="10951962" y="3613828"/>
            <a:ext cx="386901" cy="386901"/>
          </a:xfrm>
          <a:custGeom>
            <a:avLst/>
            <a:gdLst/>
            <a:ahLst/>
            <a:cxnLst/>
            <a:rect r="r" b="b" t="t" l="l"/>
            <a:pathLst>
              <a:path h="386901" w="386901">
                <a:moveTo>
                  <a:pt x="0" y="0"/>
                </a:moveTo>
                <a:lnTo>
                  <a:pt x="386902" y="0"/>
                </a:lnTo>
                <a:lnTo>
                  <a:pt x="386902" y="386902"/>
                </a:lnTo>
                <a:lnTo>
                  <a:pt x="0" y="3869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4" id="44"/>
          <p:cNvSpPr/>
          <p:nvPr/>
        </p:nvSpPr>
        <p:spPr>
          <a:xfrm flipH="false" flipV="false" rot="0">
            <a:off x="3200731" y="5036160"/>
            <a:ext cx="411801" cy="411801"/>
          </a:xfrm>
          <a:custGeom>
            <a:avLst/>
            <a:gdLst/>
            <a:ahLst/>
            <a:cxnLst/>
            <a:rect r="r" b="b" t="t" l="l"/>
            <a:pathLst>
              <a:path h="411801" w="411801">
                <a:moveTo>
                  <a:pt x="0" y="0"/>
                </a:moveTo>
                <a:lnTo>
                  <a:pt x="411801" y="0"/>
                </a:lnTo>
                <a:lnTo>
                  <a:pt x="411801" y="411801"/>
                </a:lnTo>
                <a:lnTo>
                  <a:pt x="0" y="4118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5" id="45"/>
          <p:cNvSpPr txBox="true"/>
          <p:nvPr/>
        </p:nvSpPr>
        <p:spPr>
          <a:xfrm rot="0">
            <a:off x="5720933" y="7042560"/>
            <a:ext cx="4595934" cy="2521639"/>
          </a:xfrm>
          <a:prstGeom prst="rect">
            <a:avLst/>
          </a:prstGeom>
        </p:spPr>
        <p:txBody>
          <a:bodyPr anchor="t" rtlCol="false" tIns="0" lIns="0" bIns="0" rIns="0">
            <a:spAutoFit/>
          </a:bodyPr>
          <a:lstStyle/>
          <a:p>
            <a:pPr algn="just">
              <a:lnSpc>
                <a:spcPts val="2909"/>
              </a:lnSpc>
            </a:pPr>
            <a:r>
              <a:rPr lang="en-US" sz="1992" u="sng">
                <a:solidFill>
                  <a:srgbClr val="FFFFFF"/>
                </a:solidFill>
                <a:latin typeface="DM Sans Bold"/>
              </a:rPr>
              <a:t>Organizations:</a:t>
            </a:r>
            <a:r>
              <a:rPr lang="en-US" sz="1992">
                <a:solidFill>
                  <a:srgbClr val="FFFFFF"/>
                </a:solidFill>
                <a:latin typeface="DM Sans"/>
              </a:rPr>
              <a:t> this Showcases the diverse range of organizations and communities contributing to open-source hardware projects, empowering users to discover and connect with like-minded peers and stakeholders.</a:t>
            </a:r>
          </a:p>
          <a:p>
            <a:pPr algn="just">
              <a:lnSpc>
                <a:spcPts val="2909"/>
              </a:lnSpc>
            </a:pPr>
          </a:p>
        </p:txBody>
      </p:sp>
      <p:sp>
        <p:nvSpPr>
          <p:cNvPr name="Freeform 46" id="46"/>
          <p:cNvSpPr/>
          <p:nvPr/>
        </p:nvSpPr>
        <p:spPr>
          <a:xfrm flipH="false" flipV="false" rot="0">
            <a:off x="5517670" y="6718710"/>
            <a:ext cx="411801" cy="411801"/>
          </a:xfrm>
          <a:custGeom>
            <a:avLst/>
            <a:gdLst/>
            <a:ahLst/>
            <a:cxnLst/>
            <a:rect r="r" b="b" t="t" l="l"/>
            <a:pathLst>
              <a:path h="411801" w="411801">
                <a:moveTo>
                  <a:pt x="0" y="0"/>
                </a:moveTo>
                <a:lnTo>
                  <a:pt x="411801" y="0"/>
                </a:lnTo>
                <a:lnTo>
                  <a:pt x="411801" y="411800"/>
                </a:lnTo>
                <a:lnTo>
                  <a:pt x="0" y="411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7" id="47"/>
          <p:cNvSpPr/>
          <p:nvPr/>
        </p:nvSpPr>
        <p:spPr>
          <a:xfrm flipH="false" flipV="false" rot="0">
            <a:off x="4303148" y="5025868"/>
            <a:ext cx="398297" cy="398297"/>
          </a:xfrm>
          <a:custGeom>
            <a:avLst/>
            <a:gdLst/>
            <a:ahLst/>
            <a:cxnLst/>
            <a:rect r="r" b="b" t="t" l="l"/>
            <a:pathLst>
              <a:path h="398297" w="398297">
                <a:moveTo>
                  <a:pt x="0" y="0"/>
                </a:moveTo>
                <a:lnTo>
                  <a:pt x="398296" y="0"/>
                </a:lnTo>
                <a:lnTo>
                  <a:pt x="398296" y="398297"/>
                </a:lnTo>
                <a:lnTo>
                  <a:pt x="0" y="39829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48" id="48"/>
          <p:cNvSpPr txBox="true"/>
          <p:nvPr/>
        </p:nvSpPr>
        <p:spPr>
          <a:xfrm rot="0">
            <a:off x="11183957" y="6515547"/>
            <a:ext cx="4221262" cy="3048652"/>
          </a:xfrm>
          <a:prstGeom prst="rect">
            <a:avLst/>
          </a:prstGeom>
        </p:spPr>
        <p:txBody>
          <a:bodyPr anchor="t" rtlCol="false" tIns="0" lIns="0" bIns="0" rIns="0">
            <a:spAutoFit/>
          </a:bodyPr>
          <a:lstStyle/>
          <a:p>
            <a:pPr algn="just">
              <a:lnSpc>
                <a:spcPts val="3078"/>
              </a:lnSpc>
            </a:pPr>
            <a:r>
              <a:rPr lang="en-US" sz="2108" u="sng">
                <a:solidFill>
                  <a:srgbClr val="FFFFFF"/>
                </a:solidFill>
                <a:latin typeface="DM Sans Bold"/>
              </a:rPr>
              <a:t>Discussions:</a:t>
            </a:r>
            <a:r>
              <a:rPr lang="en-US" sz="2108">
                <a:solidFill>
                  <a:srgbClr val="FFFFFF"/>
                </a:solidFill>
                <a:latin typeface="DM Sans"/>
              </a:rPr>
              <a:t> this Fosters community engagement and knowledge sharing through threaded discussions, enabling users to exchange ideas, seek advice, and collaborate on hardware development topics.</a:t>
            </a:r>
          </a:p>
          <a:p>
            <a:pPr algn="just">
              <a:lnSpc>
                <a:spcPts val="3078"/>
              </a:lnSpc>
            </a:pPr>
          </a:p>
        </p:txBody>
      </p:sp>
      <p:sp>
        <p:nvSpPr>
          <p:cNvPr name="Freeform 49" id="49"/>
          <p:cNvSpPr/>
          <p:nvPr/>
        </p:nvSpPr>
        <p:spPr>
          <a:xfrm flipH="false" flipV="false" rot="0">
            <a:off x="10937493" y="6192573"/>
            <a:ext cx="398297" cy="398297"/>
          </a:xfrm>
          <a:custGeom>
            <a:avLst/>
            <a:gdLst/>
            <a:ahLst/>
            <a:cxnLst/>
            <a:rect r="r" b="b" t="t" l="l"/>
            <a:pathLst>
              <a:path h="398297" w="398297">
                <a:moveTo>
                  <a:pt x="0" y="0"/>
                </a:moveTo>
                <a:lnTo>
                  <a:pt x="398297" y="0"/>
                </a:lnTo>
                <a:lnTo>
                  <a:pt x="398297" y="398297"/>
                </a:lnTo>
                <a:lnTo>
                  <a:pt x="0" y="39829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4" id="4"/>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5" id="5"/>
          <p:cNvGrpSpPr/>
          <p:nvPr/>
        </p:nvGrpSpPr>
        <p:grpSpPr>
          <a:xfrm rot="0">
            <a:off x="1110852" y="1207849"/>
            <a:ext cx="3957675" cy="8584592"/>
            <a:chOff x="0" y="0"/>
            <a:chExt cx="1042351" cy="2260962"/>
          </a:xfrm>
        </p:grpSpPr>
        <p:sp>
          <p:nvSpPr>
            <p:cNvPr name="Freeform 6" id="6"/>
            <p:cNvSpPr/>
            <p:nvPr/>
          </p:nvSpPr>
          <p:spPr>
            <a:xfrm flipH="false" flipV="false" rot="0">
              <a:off x="0" y="0"/>
              <a:ext cx="1042351" cy="2260963"/>
            </a:xfrm>
            <a:custGeom>
              <a:avLst/>
              <a:gdLst/>
              <a:ahLst/>
              <a:cxnLst/>
              <a:rect r="r" b="b" t="t" l="l"/>
              <a:pathLst>
                <a:path h="2260963" w="1042351">
                  <a:moveTo>
                    <a:pt x="31299" y="0"/>
                  </a:moveTo>
                  <a:lnTo>
                    <a:pt x="1011052" y="0"/>
                  </a:lnTo>
                  <a:cubicBezTo>
                    <a:pt x="1019353" y="0"/>
                    <a:pt x="1027314" y="3298"/>
                    <a:pt x="1033183" y="9167"/>
                  </a:cubicBezTo>
                  <a:cubicBezTo>
                    <a:pt x="1039053" y="15037"/>
                    <a:pt x="1042351" y="22998"/>
                    <a:pt x="1042351" y="31299"/>
                  </a:cubicBezTo>
                  <a:lnTo>
                    <a:pt x="1042351" y="2229664"/>
                  </a:lnTo>
                  <a:cubicBezTo>
                    <a:pt x="1042351" y="2246950"/>
                    <a:pt x="1028338" y="2260963"/>
                    <a:pt x="1011052" y="2260963"/>
                  </a:cubicBezTo>
                  <a:lnTo>
                    <a:pt x="31299" y="2260963"/>
                  </a:lnTo>
                  <a:cubicBezTo>
                    <a:pt x="22998" y="2260963"/>
                    <a:pt x="15037" y="2257665"/>
                    <a:pt x="9167" y="2251795"/>
                  </a:cubicBezTo>
                  <a:cubicBezTo>
                    <a:pt x="3298" y="2245926"/>
                    <a:pt x="0" y="2237965"/>
                    <a:pt x="0" y="2229664"/>
                  </a:cubicBezTo>
                  <a:lnTo>
                    <a:pt x="0" y="31299"/>
                  </a:lnTo>
                  <a:cubicBezTo>
                    <a:pt x="0" y="22998"/>
                    <a:pt x="3298" y="15037"/>
                    <a:pt x="9167" y="9167"/>
                  </a:cubicBezTo>
                  <a:cubicBezTo>
                    <a:pt x="15037" y="3298"/>
                    <a:pt x="22998" y="0"/>
                    <a:pt x="31299"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7" id="7"/>
            <p:cNvSpPr txBox="true"/>
            <p:nvPr/>
          </p:nvSpPr>
          <p:spPr>
            <a:xfrm>
              <a:off x="0" y="-9525"/>
              <a:ext cx="1042351" cy="2270487"/>
            </a:xfrm>
            <a:prstGeom prst="rect">
              <a:avLst/>
            </a:prstGeom>
          </p:spPr>
          <p:txBody>
            <a:bodyPr anchor="ctr" rtlCol="false" tIns="50800" lIns="50800" bIns="50800" rIns="50800"/>
            <a:lstStyle/>
            <a:p>
              <a:pPr algn="ctr">
                <a:lnSpc>
                  <a:spcPts val="3131"/>
                </a:lnSpc>
              </a:pPr>
            </a:p>
          </p:txBody>
        </p:sp>
      </p:grpSp>
      <p:grpSp>
        <p:nvGrpSpPr>
          <p:cNvPr name="Group 8" id="8"/>
          <p:cNvGrpSpPr>
            <a:grpSpLocks noChangeAspect="true"/>
          </p:cNvGrpSpPr>
          <p:nvPr/>
        </p:nvGrpSpPr>
        <p:grpSpPr>
          <a:xfrm rot="0">
            <a:off x="-2878546" y="3596887"/>
            <a:ext cx="2878546" cy="2878546"/>
            <a:chOff x="0" y="0"/>
            <a:chExt cx="6350000" cy="6350000"/>
          </a:xfrm>
        </p:grpSpPr>
        <p:sp>
          <p:nvSpPr>
            <p:cNvPr name="Freeform 9" id="9"/>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0" id="10"/>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11" id="11"/>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5779584" y="1450232"/>
            <a:ext cx="6171551" cy="2626798"/>
            <a:chOff x="0" y="0"/>
            <a:chExt cx="1625429" cy="691832"/>
          </a:xfrm>
        </p:grpSpPr>
        <p:sp>
          <p:nvSpPr>
            <p:cNvPr name="Freeform 13" id="13"/>
            <p:cNvSpPr/>
            <p:nvPr/>
          </p:nvSpPr>
          <p:spPr>
            <a:xfrm flipH="false" flipV="false" rot="0">
              <a:off x="0" y="0"/>
              <a:ext cx="1625429" cy="691832"/>
            </a:xfrm>
            <a:custGeom>
              <a:avLst/>
              <a:gdLst/>
              <a:ahLst/>
              <a:cxnLst/>
              <a:rect r="r" b="b" t="t" l="l"/>
              <a:pathLst>
                <a:path h="691832" w="1625429">
                  <a:moveTo>
                    <a:pt x="20071" y="0"/>
                  </a:moveTo>
                  <a:lnTo>
                    <a:pt x="1605358" y="0"/>
                  </a:lnTo>
                  <a:cubicBezTo>
                    <a:pt x="1610681" y="0"/>
                    <a:pt x="1615786" y="2115"/>
                    <a:pt x="1619550" y="5879"/>
                  </a:cubicBezTo>
                  <a:cubicBezTo>
                    <a:pt x="1623315" y="9643"/>
                    <a:pt x="1625429" y="14748"/>
                    <a:pt x="1625429" y="20071"/>
                  </a:cubicBezTo>
                  <a:lnTo>
                    <a:pt x="1625429" y="671760"/>
                  </a:lnTo>
                  <a:cubicBezTo>
                    <a:pt x="1625429" y="682845"/>
                    <a:pt x="1616443" y="691832"/>
                    <a:pt x="1605358" y="691832"/>
                  </a:cubicBezTo>
                  <a:lnTo>
                    <a:pt x="20071" y="691832"/>
                  </a:lnTo>
                  <a:cubicBezTo>
                    <a:pt x="8986" y="691832"/>
                    <a:pt x="0" y="682845"/>
                    <a:pt x="0" y="671760"/>
                  </a:cubicBezTo>
                  <a:lnTo>
                    <a:pt x="0" y="20071"/>
                  </a:lnTo>
                  <a:cubicBezTo>
                    <a:pt x="0" y="14748"/>
                    <a:pt x="2115" y="9643"/>
                    <a:pt x="5879" y="5879"/>
                  </a:cubicBezTo>
                  <a:cubicBezTo>
                    <a:pt x="9643" y="2115"/>
                    <a:pt x="14748" y="0"/>
                    <a:pt x="20071"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4" id="14"/>
            <p:cNvSpPr txBox="true"/>
            <p:nvPr/>
          </p:nvSpPr>
          <p:spPr>
            <a:xfrm>
              <a:off x="0" y="-9525"/>
              <a:ext cx="1625429" cy="701357"/>
            </a:xfrm>
            <a:prstGeom prst="rect">
              <a:avLst/>
            </a:prstGeom>
          </p:spPr>
          <p:txBody>
            <a:bodyPr anchor="ctr" rtlCol="false" tIns="50800" lIns="50800" bIns="50800" rIns="50800"/>
            <a:lstStyle/>
            <a:p>
              <a:pPr algn="ctr">
                <a:lnSpc>
                  <a:spcPts val="3131"/>
                </a:lnSpc>
              </a:pPr>
            </a:p>
          </p:txBody>
        </p:sp>
      </p:grpSp>
      <p:grpSp>
        <p:nvGrpSpPr>
          <p:cNvPr name="Group 15" id="15"/>
          <p:cNvGrpSpPr/>
          <p:nvPr/>
        </p:nvGrpSpPr>
        <p:grpSpPr>
          <a:xfrm rot="0">
            <a:off x="8083835" y="4419350"/>
            <a:ext cx="7706134" cy="2258520"/>
            <a:chOff x="0" y="0"/>
            <a:chExt cx="2029599" cy="594837"/>
          </a:xfrm>
        </p:grpSpPr>
        <p:sp>
          <p:nvSpPr>
            <p:cNvPr name="Freeform 16" id="16"/>
            <p:cNvSpPr/>
            <p:nvPr/>
          </p:nvSpPr>
          <p:spPr>
            <a:xfrm flipH="false" flipV="false" rot="0">
              <a:off x="0" y="0"/>
              <a:ext cx="2029599" cy="594837"/>
            </a:xfrm>
            <a:custGeom>
              <a:avLst/>
              <a:gdLst/>
              <a:ahLst/>
              <a:cxnLst/>
              <a:rect r="r" b="b" t="t" l="l"/>
              <a:pathLst>
                <a:path h="594837" w="2029599">
                  <a:moveTo>
                    <a:pt x="16074" y="0"/>
                  </a:moveTo>
                  <a:lnTo>
                    <a:pt x="2013525" y="0"/>
                  </a:lnTo>
                  <a:cubicBezTo>
                    <a:pt x="2017788" y="0"/>
                    <a:pt x="2021877" y="1694"/>
                    <a:pt x="2024891" y="4708"/>
                  </a:cubicBezTo>
                  <a:cubicBezTo>
                    <a:pt x="2027906" y="7723"/>
                    <a:pt x="2029599" y="11811"/>
                    <a:pt x="2029599" y="16074"/>
                  </a:cubicBezTo>
                  <a:lnTo>
                    <a:pt x="2029599" y="578762"/>
                  </a:lnTo>
                  <a:cubicBezTo>
                    <a:pt x="2029599" y="583025"/>
                    <a:pt x="2027906" y="587114"/>
                    <a:pt x="2024891" y="590129"/>
                  </a:cubicBezTo>
                  <a:cubicBezTo>
                    <a:pt x="2021877" y="593143"/>
                    <a:pt x="2017788" y="594837"/>
                    <a:pt x="2013525" y="594837"/>
                  </a:cubicBezTo>
                  <a:lnTo>
                    <a:pt x="16074" y="594837"/>
                  </a:lnTo>
                  <a:cubicBezTo>
                    <a:pt x="11811" y="594837"/>
                    <a:pt x="7723" y="593143"/>
                    <a:pt x="4708" y="590129"/>
                  </a:cubicBezTo>
                  <a:cubicBezTo>
                    <a:pt x="1694" y="587114"/>
                    <a:pt x="0" y="583025"/>
                    <a:pt x="0" y="578762"/>
                  </a:cubicBezTo>
                  <a:lnTo>
                    <a:pt x="0" y="16074"/>
                  </a:lnTo>
                  <a:cubicBezTo>
                    <a:pt x="0" y="11811"/>
                    <a:pt x="1694" y="7723"/>
                    <a:pt x="4708" y="4708"/>
                  </a:cubicBezTo>
                  <a:cubicBezTo>
                    <a:pt x="7723" y="1694"/>
                    <a:pt x="11811" y="0"/>
                    <a:pt x="16074"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7" id="17"/>
            <p:cNvSpPr txBox="true"/>
            <p:nvPr/>
          </p:nvSpPr>
          <p:spPr>
            <a:xfrm>
              <a:off x="0" y="-9525"/>
              <a:ext cx="2029599" cy="604362"/>
            </a:xfrm>
            <a:prstGeom prst="rect">
              <a:avLst/>
            </a:prstGeom>
          </p:spPr>
          <p:txBody>
            <a:bodyPr anchor="ctr" rtlCol="false" tIns="50800" lIns="50800" bIns="50800" rIns="50800"/>
            <a:lstStyle/>
            <a:p>
              <a:pPr algn="ctr">
                <a:lnSpc>
                  <a:spcPts val="3131"/>
                </a:lnSpc>
              </a:pPr>
            </a:p>
          </p:txBody>
        </p:sp>
      </p:grpSp>
      <p:sp>
        <p:nvSpPr>
          <p:cNvPr name="Freeform 18" id="18"/>
          <p:cNvSpPr/>
          <p:nvPr/>
        </p:nvSpPr>
        <p:spPr>
          <a:xfrm flipH="false" flipV="false" rot="0">
            <a:off x="1341318" y="1547737"/>
            <a:ext cx="3496742" cy="7904816"/>
          </a:xfrm>
          <a:custGeom>
            <a:avLst/>
            <a:gdLst/>
            <a:ahLst/>
            <a:cxnLst/>
            <a:rect r="r" b="b" t="t" l="l"/>
            <a:pathLst>
              <a:path h="7904816" w="3496742">
                <a:moveTo>
                  <a:pt x="0" y="0"/>
                </a:moveTo>
                <a:lnTo>
                  <a:pt x="3496743" y="0"/>
                </a:lnTo>
                <a:lnTo>
                  <a:pt x="3496743" y="7904817"/>
                </a:lnTo>
                <a:lnTo>
                  <a:pt x="0" y="7904817"/>
                </a:lnTo>
                <a:lnTo>
                  <a:pt x="0" y="0"/>
                </a:lnTo>
                <a:close/>
              </a:path>
            </a:pathLst>
          </a:custGeom>
          <a:blipFill>
            <a:blip r:embed="rId7"/>
            <a:stretch>
              <a:fillRect l="0" t="0" r="0" b="0"/>
            </a:stretch>
          </a:blipFill>
        </p:spPr>
      </p:sp>
      <p:sp>
        <p:nvSpPr>
          <p:cNvPr name="Freeform 19" id="19"/>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20" id="20"/>
          <p:cNvSpPr txBox="true"/>
          <p:nvPr/>
        </p:nvSpPr>
        <p:spPr>
          <a:xfrm rot="0">
            <a:off x="5996951" y="1625940"/>
            <a:ext cx="5736817" cy="2451090"/>
          </a:xfrm>
          <a:prstGeom prst="rect">
            <a:avLst/>
          </a:prstGeom>
        </p:spPr>
        <p:txBody>
          <a:bodyPr anchor="t" rtlCol="false" tIns="0" lIns="0" bIns="0" rIns="0">
            <a:spAutoFit/>
          </a:bodyPr>
          <a:lstStyle/>
          <a:p>
            <a:pPr algn="just">
              <a:lnSpc>
                <a:spcPts val="3229"/>
              </a:lnSpc>
            </a:pPr>
            <a:r>
              <a:rPr lang="en-US" sz="2211" u="sng">
                <a:solidFill>
                  <a:srgbClr val="FFFFFF"/>
                </a:solidFill>
                <a:latin typeface="DM Sans Bold"/>
              </a:rPr>
              <a:t>Marketplaces:</a:t>
            </a:r>
            <a:r>
              <a:rPr lang="en-US" sz="2211">
                <a:solidFill>
                  <a:srgbClr val="FFFFFF"/>
                </a:solidFill>
                <a:latin typeface="DM Sans"/>
              </a:rPr>
              <a:t> this Expands users' horizons by offering access to marketplaces where they can explore and acquire hardware components and resources from trusted vendors and manufacturers.</a:t>
            </a:r>
          </a:p>
          <a:p>
            <a:pPr algn="just">
              <a:lnSpc>
                <a:spcPts val="3229"/>
              </a:lnSpc>
            </a:pPr>
          </a:p>
        </p:txBody>
      </p:sp>
      <p:sp>
        <p:nvSpPr>
          <p:cNvPr name="TextBox 21" id="21"/>
          <p:cNvSpPr txBox="true"/>
          <p:nvPr/>
        </p:nvSpPr>
        <p:spPr>
          <a:xfrm rot="0">
            <a:off x="8392250" y="4702792"/>
            <a:ext cx="7117771" cy="2060235"/>
          </a:xfrm>
          <a:prstGeom prst="rect">
            <a:avLst/>
          </a:prstGeom>
        </p:spPr>
        <p:txBody>
          <a:bodyPr anchor="t" rtlCol="false" tIns="0" lIns="0" bIns="0" rIns="0">
            <a:spAutoFit/>
          </a:bodyPr>
          <a:lstStyle/>
          <a:p>
            <a:pPr algn="just">
              <a:lnSpc>
                <a:spcPts val="3284"/>
              </a:lnSpc>
            </a:pPr>
            <a:r>
              <a:rPr lang="en-US" sz="2249" u="sng">
                <a:solidFill>
                  <a:srgbClr val="FFFFFF"/>
                </a:solidFill>
                <a:latin typeface="DM Sans Bold"/>
              </a:rPr>
              <a:t>Saved:</a:t>
            </a:r>
            <a:r>
              <a:rPr lang="en-US" sz="2249">
                <a:solidFill>
                  <a:srgbClr val="FFFFFF"/>
                </a:solidFill>
                <a:latin typeface="DM Sans"/>
              </a:rPr>
              <a:t> this Enables users to bookmark and save relevant content for future reference, ensuring they can easily revisit and build upon valuable insights and resources discovered during their exploration.</a:t>
            </a:r>
          </a:p>
          <a:p>
            <a:pPr algn="just">
              <a:lnSpc>
                <a:spcPts val="3284"/>
              </a:lnSpc>
            </a:pPr>
          </a:p>
        </p:txBody>
      </p:sp>
      <p:sp>
        <p:nvSpPr>
          <p:cNvPr name="Freeform 22" id="22"/>
          <p:cNvSpPr/>
          <p:nvPr/>
        </p:nvSpPr>
        <p:spPr>
          <a:xfrm flipH="false" flipV="false" rot="0">
            <a:off x="2702788" y="6484419"/>
            <a:ext cx="386901" cy="386901"/>
          </a:xfrm>
          <a:custGeom>
            <a:avLst/>
            <a:gdLst/>
            <a:ahLst/>
            <a:cxnLst/>
            <a:rect r="r" b="b" t="t" l="l"/>
            <a:pathLst>
              <a:path h="386901" w="386901">
                <a:moveTo>
                  <a:pt x="0" y="0"/>
                </a:moveTo>
                <a:lnTo>
                  <a:pt x="386902" y="0"/>
                </a:lnTo>
                <a:lnTo>
                  <a:pt x="386902" y="386901"/>
                </a:lnTo>
                <a:lnTo>
                  <a:pt x="0" y="3869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3812307" y="6475433"/>
            <a:ext cx="395436" cy="395436"/>
          </a:xfrm>
          <a:custGeom>
            <a:avLst/>
            <a:gdLst/>
            <a:ahLst/>
            <a:cxnLst/>
            <a:rect r="r" b="b" t="t" l="l"/>
            <a:pathLst>
              <a:path h="395436" w="395436">
                <a:moveTo>
                  <a:pt x="0" y="0"/>
                </a:moveTo>
                <a:lnTo>
                  <a:pt x="395436" y="0"/>
                </a:lnTo>
                <a:lnTo>
                  <a:pt x="395436" y="395435"/>
                </a:lnTo>
                <a:lnTo>
                  <a:pt x="0" y="3954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5779584" y="1256782"/>
            <a:ext cx="386901" cy="386901"/>
          </a:xfrm>
          <a:custGeom>
            <a:avLst/>
            <a:gdLst/>
            <a:ahLst/>
            <a:cxnLst/>
            <a:rect r="r" b="b" t="t" l="l"/>
            <a:pathLst>
              <a:path h="386901" w="386901">
                <a:moveTo>
                  <a:pt x="0" y="0"/>
                </a:moveTo>
                <a:lnTo>
                  <a:pt x="386901" y="0"/>
                </a:lnTo>
                <a:lnTo>
                  <a:pt x="386901" y="386901"/>
                </a:lnTo>
                <a:lnTo>
                  <a:pt x="0" y="3869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8083835" y="4221632"/>
            <a:ext cx="395436" cy="395436"/>
          </a:xfrm>
          <a:custGeom>
            <a:avLst/>
            <a:gdLst/>
            <a:ahLst/>
            <a:cxnLst/>
            <a:rect r="r" b="b" t="t" l="l"/>
            <a:pathLst>
              <a:path h="395436" w="395436">
                <a:moveTo>
                  <a:pt x="0" y="0"/>
                </a:moveTo>
                <a:lnTo>
                  <a:pt x="395436" y="0"/>
                </a:lnTo>
                <a:lnTo>
                  <a:pt x="395436" y="395435"/>
                </a:lnTo>
                <a:lnTo>
                  <a:pt x="0" y="3954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6" id="26"/>
          <p:cNvGrpSpPr/>
          <p:nvPr/>
        </p:nvGrpSpPr>
        <p:grpSpPr>
          <a:xfrm rot="0">
            <a:off x="5779584" y="7048367"/>
            <a:ext cx="7706134" cy="2258520"/>
            <a:chOff x="0" y="0"/>
            <a:chExt cx="2029599" cy="594837"/>
          </a:xfrm>
        </p:grpSpPr>
        <p:sp>
          <p:nvSpPr>
            <p:cNvPr name="Freeform 27" id="27"/>
            <p:cNvSpPr/>
            <p:nvPr/>
          </p:nvSpPr>
          <p:spPr>
            <a:xfrm flipH="false" flipV="false" rot="0">
              <a:off x="0" y="0"/>
              <a:ext cx="2029599" cy="594837"/>
            </a:xfrm>
            <a:custGeom>
              <a:avLst/>
              <a:gdLst/>
              <a:ahLst/>
              <a:cxnLst/>
              <a:rect r="r" b="b" t="t" l="l"/>
              <a:pathLst>
                <a:path h="594837" w="2029599">
                  <a:moveTo>
                    <a:pt x="16074" y="0"/>
                  </a:moveTo>
                  <a:lnTo>
                    <a:pt x="2013525" y="0"/>
                  </a:lnTo>
                  <a:cubicBezTo>
                    <a:pt x="2017788" y="0"/>
                    <a:pt x="2021877" y="1694"/>
                    <a:pt x="2024891" y="4708"/>
                  </a:cubicBezTo>
                  <a:cubicBezTo>
                    <a:pt x="2027906" y="7723"/>
                    <a:pt x="2029599" y="11811"/>
                    <a:pt x="2029599" y="16074"/>
                  </a:cubicBezTo>
                  <a:lnTo>
                    <a:pt x="2029599" y="578762"/>
                  </a:lnTo>
                  <a:cubicBezTo>
                    <a:pt x="2029599" y="583025"/>
                    <a:pt x="2027906" y="587114"/>
                    <a:pt x="2024891" y="590129"/>
                  </a:cubicBezTo>
                  <a:cubicBezTo>
                    <a:pt x="2021877" y="593143"/>
                    <a:pt x="2017788" y="594837"/>
                    <a:pt x="2013525" y="594837"/>
                  </a:cubicBezTo>
                  <a:lnTo>
                    <a:pt x="16074" y="594837"/>
                  </a:lnTo>
                  <a:cubicBezTo>
                    <a:pt x="11811" y="594837"/>
                    <a:pt x="7723" y="593143"/>
                    <a:pt x="4708" y="590129"/>
                  </a:cubicBezTo>
                  <a:cubicBezTo>
                    <a:pt x="1694" y="587114"/>
                    <a:pt x="0" y="583025"/>
                    <a:pt x="0" y="578762"/>
                  </a:cubicBezTo>
                  <a:lnTo>
                    <a:pt x="0" y="16074"/>
                  </a:lnTo>
                  <a:cubicBezTo>
                    <a:pt x="0" y="11811"/>
                    <a:pt x="1694" y="7723"/>
                    <a:pt x="4708" y="4708"/>
                  </a:cubicBezTo>
                  <a:cubicBezTo>
                    <a:pt x="7723" y="1694"/>
                    <a:pt x="11811" y="0"/>
                    <a:pt x="16074"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28" id="28"/>
            <p:cNvSpPr txBox="true"/>
            <p:nvPr/>
          </p:nvSpPr>
          <p:spPr>
            <a:xfrm>
              <a:off x="0" y="-9525"/>
              <a:ext cx="2029599" cy="604362"/>
            </a:xfrm>
            <a:prstGeom prst="rect">
              <a:avLst/>
            </a:prstGeom>
          </p:spPr>
          <p:txBody>
            <a:bodyPr anchor="ctr" rtlCol="false" tIns="50800" lIns="50800" bIns="50800" rIns="50800"/>
            <a:lstStyle/>
            <a:p>
              <a:pPr algn="ctr">
                <a:lnSpc>
                  <a:spcPts val="3131"/>
                </a:lnSpc>
              </a:pPr>
            </a:p>
          </p:txBody>
        </p:sp>
      </p:grpSp>
      <p:sp>
        <p:nvSpPr>
          <p:cNvPr name="TextBox 29" id="29"/>
          <p:cNvSpPr txBox="true"/>
          <p:nvPr/>
        </p:nvSpPr>
        <p:spPr>
          <a:xfrm rot="0">
            <a:off x="6073765" y="7276145"/>
            <a:ext cx="7117771" cy="2030742"/>
          </a:xfrm>
          <a:prstGeom prst="rect">
            <a:avLst/>
          </a:prstGeom>
        </p:spPr>
        <p:txBody>
          <a:bodyPr anchor="t" rtlCol="false" tIns="0" lIns="0" bIns="0" rIns="0">
            <a:spAutoFit/>
          </a:bodyPr>
          <a:lstStyle/>
          <a:p>
            <a:pPr algn="just">
              <a:lnSpc>
                <a:spcPts val="3284"/>
              </a:lnSpc>
            </a:pPr>
            <a:r>
              <a:rPr lang="en-US" sz="2249" u="sng">
                <a:solidFill>
                  <a:srgbClr val="FFFFFF"/>
                </a:solidFill>
                <a:latin typeface="DM Sans Bold"/>
              </a:rPr>
              <a:t>Add Button:</a:t>
            </a:r>
            <a:r>
              <a:rPr lang="en-US" sz="2249">
                <a:solidFill>
                  <a:srgbClr val="FFFFFF"/>
                </a:solidFill>
                <a:latin typeface="DM Sans"/>
              </a:rPr>
              <a:t> this Provides a user-friendly interface element for initiating new actions, such as creating new issues, projects, or pull requests, enhancing accessibility and ease of use.</a:t>
            </a:r>
          </a:p>
          <a:p>
            <a:pPr algn="just">
              <a:lnSpc>
                <a:spcPts val="3284"/>
              </a:lnSpc>
            </a:pPr>
          </a:p>
        </p:txBody>
      </p:sp>
      <p:sp>
        <p:nvSpPr>
          <p:cNvPr name="Freeform 30" id="30"/>
          <p:cNvSpPr/>
          <p:nvPr/>
        </p:nvSpPr>
        <p:spPr>
          <a:xfrm flipH="false" flipV="false" rot="0">
            <a:off x="3089690" y="8547678"/>
            <a:ext cx="398297" cy="398297"/>
          </a:xfrm>
          <a:custGeom>
            <a:avLst/>
            <a:gdLst/>
            <a:ahLst/>
            <a:cxnLst/>
            <a:rect r="r" b="b" t="t" l="l"/>
            <a:pathLst>
              <a:path h="398297" w="398297">
                <a:moveTo>
                  <a:pt x="0" y="0"/>
                </a:moveTo>
                <a:lnTo>
                  <a:pt x="398296" y="0"/>
                </a:lnTo>
                <a:lnTo>
                  <a:pt x="398296" y="398297"/>
                </a:lnTo>
                <a:lnTo>
                  <a:pt x="0" y="3982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5779584" y="6871320"/>
            <a:ext cx="398297" cy="398297"/>
          </a:xfrm>
          <a:custGeom>
            <a:avLst/>
            <a:gdLst/>
            <a:ahLst/>
            <a:cxnLst/>
            <a:rect r="r" b="b" t="t" l="l"/>
            <a:pathLst>
              <a:path h="398297" w="398297">
                <a:moveTo>
                  <a:pt x="0" y="0"/>
                </a:moveTo>
                <a:lnTo>
                  <a:pt x="398296" y="0"/>
                </a:lnTo>
                <a:lnTo>
                  <a:pt x="398296" y="398297"/>
                </a:lnTo>
                <a:lnTo>
                  <a:pt x="0" y="39829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DAGC9NoM8tU</dc:identifier>
  <dcterms:modified xsi:type="dcterms:W3CDTF">2011-08-01T06:04:30Z</dcterms:modified>
  <cp:revision>1</cp:revision>
  <dc:title>Black and Blue Professional Technology Business Project Presentation</dc:title>
</cp:coreProperties>
</file>